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3" r:id="rId3"/>
    <p:sldId id="282" r:id="rId4"/>
    <p:sldId id="280" r:id="rId5"/>
    <p:sldId id="277" r:id="rId6"/>
    <p:sldId id="273" r:id="rId7"/>
    <p:sldId id="276" r:id="rId8"/>
    <p:sldId id="265" r:id="rId9"/>
    <p:sldId id="264" r:id="rId10"/>
    <p:sldId id="257" r:id="rId11"/>
    <p:sldId id="258" r:id="rId12"/>
    <p:sldId id="259" r:id="rId13"/>
    <p:sldId id="283" r:id="rId14"/>
    <p:sldId id="261" r:id="rId15"/>
    <p:sldId id="281" r:id="rId16"/>
    <p:sldId id="274" r:id="rId17"/>
    <p:sldId id="275" r:id="rId18"/>
    <p:sldId id="260" r:id="rId19"/>
    <p:sldId id="267" r:id="rId20"/>
    <p:sldId id="262" r:id="rId21"/>
    <p:sldId id="278" r:id="rId22"/>
    <p:sldId id="284" r:id="rId23"/>
    <p:sldId id="266" r:id="rId24"/>
    <p:sldId id="28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a Bautista" initials="S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5" autoAdjust="0"/>
    <p:restoredTop sz="89681" autoAdjust="0"/>
  </p:normalViewPr>
  <p:slideViewPr>
    <p:cSldViewPr>
      <p:cViewPr varScale="1">
        <p:scale>
          <a:sx n="106" d="100"/>
          <a:sy n="106" d="100"/>
        </p:scale>
        <p:origin x="-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83CA02C-CC34-42F6-B349-0A5A970F803F}" type="datetimeFigureOut">
              <a:rPr lang="en-US" smtClean="0"/>
              <a:pPr/>
              <a:t>6/5/2016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1B776B4-5182-48C7-92B2-D53FEBAC21A6}" type="slidenum">
              <a:rPr lang="en-US" smtClean="0"/>
              <a:pPr/>
              <a:t>‹#›</a:t>
            </a:fld>
            <a:endParaRPr lang="en-US"/>
          </a:p>
        </p:txBody>
      </p:sp>
    </p:spTree>
    <p:extLst>
      <p:ext uri="{BB962C8B-B14F-4D97-AF65-F5344CB8AC3E}">
        <p14:creationId xmlns:p14="http://schemas.microsoft.com/office/powerpoint/2010/main" xmlns="" val="1857214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3B9F41-146D-421B-8302-E9A911BB752C}" type="datetimeFigureOut">
              <a:rPr lang="en-US" smtClean="0"/>
              <a:pPr/>
              <a:t>6/5/2016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6EF0A0-4083-4C91-8A8C-CB3657B1904D}" type="slidenum">
              <a:rPr lang="en-US" smtClean="0"/>
              <a:pPr/>
              <a:t>‹#›</a:t>
            </a:fld>
            <a:endParaRPr lang="en-US"/>
          </a:p>
        </p:txBody>
      </p:sp>
    </p:spTree>
    <p:extLst>
      <p:ext uri="{BB962C8B-B14F-4D97-AF65-F5344CB8AC3E}">
        <p14:creationId xmlns:p14="http://schemas.microsoft.com/office/powerpoint/2010/main" xmlns="" val="144065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1</a:t>
            </a:fld>
            <a:endParaRPr lang="en-US"/>
          </a:p>
        </p:txBody>
      </p:sp>
    </p:spTree>
    <p:extLst>
      <p:ext uri="{BB962C8B-B14F-4D97-AF65-F5344CB8AC3E}">
        <p14:creationId xmlns:p14="http://schemas.microsoft.com/office/powerpoint/2010/main" xmlns="" val="360864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10</a:t>
            </a:fld>
            <a:endParaRPr lang="en-US"/>
          </a:p>
        </p:txBody>
      </p:sp>
    </p:spTree>
    <p:extLst>
      <p:ext uri="{BB962C8B-B14F-4D97-AF65-F5344CB8AC3E}">
        <p14:creationId xmlns:p14="http://schemas.microsoft.com/office/powerpoint/2010/main" xmlns="" val="40308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11</a:t>
            </a:fld>
            <a:endParaRPr lang="en-US"/>
          </a:p>
        </p:txBody>
      </p:sp>
    </p:spTree>
    <p:extLst>
      <p:ext uri="{BB962C8B-B14F-4D97-AF65-F5344CB8AC3E}">
        <p14:creationId xmlns:p14="http://schemas.microsoft.com/office/powerpoint/2010/main" xmlns="" val="106736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12</a:t>
            </a:fld>
            <a:endParaRPr lang="en-US"/>
          </a:p>
        </p:txBody>
      </p:sp>
    </p:spTree>
    <p:extLst>
      <p:ext uri="{BB962C8B-B14F-4D97-AF65-F5344CB8AC3E}">
        <p14:creationId xmlns:p14="http://schemas.microsoft.com/office/powerpoint/2010/main" xmlns="" val="322795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13</a:t>
            </a:fld>
            <a:endParaRPr lang="en-US"/>
          </a:p>
        </p:txBody>
      </p:sp>
    </p:spTree>
    <p:extLst>
      <p:ext uri="{BB962C8B-B14F-4D97-AF65-F5344CB8AC3E}">
        <p14:creationId xmlns:p14="http://schemas.microsoft.com/office/powerpoint/2010/main" xmlns="" val="40321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14</a:t>
            </a:fld>
            <a:endParaRPr lang="en-US"/>
          </a:p>
        </p:txBody>
      </p:sp>
    </p:spTree>
    <p:extLst>
      <p:ext uri="{BB962C8B-B14F-4D97-AF65-F5344CB8AC3E}">
        <p14:creationId xmlns:p14="http://schemas.microsoft.com/office/powerpoint/2010/main" xmlns="" val="1859511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15</a:t>
            </a:fld>
            <a:endParaRPr lang="en-US"/>
          </a:p>
        </p:txBody>
      </p:sp>
    </p:spTree>
    <p:extLst>
      <p:ext uri="{BB962C8B-B14F-4D97-AF65-F5344CB8AC3E}">
        <p14:creationId xmlns:p14="http://schemas.microsoft.com/office/powerpoint/2010/main" xmlns="" val="397544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06EF0A0-4083-4C91-8A8C-CB3657B1904D}" type="slidenum">
              <a:rPr lang="en-US" smtClean="0"/>
              <a:pPr/>
              <a:t>16</a:t>
            </a:fld>
            <a:endParaRPr lang="en-US"/>
          </a:p>
        </p:txBody>
      </p:sp>
    </p:spTree>
    <p:extLst>
      <p:ext uri="{BB962C8B-B14F-4D97-AF65-F5344CB8AC3E}">
        <p14:creationId xmlns:p14="http://schemas.microsoft.com/office/powerpoint/2010/main" xmlns="" val="112882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17</a:t>
            </a:fld>
            <a:endParaRPr lang="en-US"/>
          </a:p>
        </p:txBody>
      </p:sp>
    </p:spTree>
    <p:extLst>
      <p:ext uri="{BB962C8B-B14F-4D97-AF65-F5344CB8AC3E}">
        <p14:creationId xmlns:p14="http://schemas.microsoft.com/office/powerpoint/2010/main" xmlns="" val="1255097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18</a:t>
            </a:fld>
            <a:endParaRPr lang="en-US"/>
          </a:p>
        </p:txBody>
      </p:sp>
    </p:spTree>
    <p:extLst>
      <p:ext uri="{BB962C8B-B14F-4D97-AF65-F5344CB8AC3E}">
        <p14:creationId xmlns:p14="http://schemas.microsoft.com/office/powerpoint/2010/main" xmlns="" val="164022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19</a:t>
            </a:fld>
            <a:endParaRPr lang="en-US"/>
          </a:p>
        </p:txBody>
      </p:sp>
    </p:spTree>
    <p:extLst>
      <p:ext uri="{BB962C8B-B14F-4D97-AF65-F5344CB8AC3E}">
        <p14:creationId xmlns:p14="http://schemas.microsoft.com/office/powerpoint/2010/main" xmlns="" val="153140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2</a:t>
            </a:fld>
            <a:endParaRPr lang="en-US"/>
          </a:p>
        </p:txBody>
      </p:sp>
    </p:spTree>
    <p:extLst>
      <p:ext uri="{BB962C8B-B14F-4D97-AF65-F5344CB8AC3E}">
        <p14:creationId xmlns:p14="http://schemas.microsoft.com/office/powerpoint/2010/main" xmlns="" val="3113660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20</a:t>
            </a:fld>
            <a:endParaRPr lang="en-US"/>
          </a:p>
        </p:txBody>
      </p:sp>
    </p:spTree>
    <p:extLst>
      <p:ext uri="{BB962C8B-B14F-4D97-AF65-F5344CB8AC3E}">
        <p14:creationId xmlns:p14="http://schemas.microsoft.com/office/powerpoint/2010/main" xmlns="" val="2736274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21</a:t>
            </a:fld>
            <a:endParaRPr lang="en-US"/>
          </a:p>
        </p:txBody>
      </p:sp>
    </p:spTree>
    <p:extLst>
      <p:ext uri="{BB962C8B-B14F-4D97-AF65-F5344CB8AC3E}">
        <p14:creationId xmlns:p14="http://schemas.microsoft.com/office/powerpoint/2010/main" xmlns="" val="3251367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06EF0A0-4083-4C91-8A8C-CB3657B1904D}" type="slidenum">
              <a:rPr lang="en-US" smtClean="0"/>
              <a:pPr/>
              <a:t>22</a:t>
            </a:fld>
            <a:endParaRPr lang="en-US"/>
          </a:p>
        </p:txBody>
      </p:sp>
    </p:spTree>
    <p:extLst>
      <p:ext uri="{BB962C8B-B14F-4D97-AF65-F5344CB8AC3E}">
        <p14:creationId xmlns:p14="http://schemas.microsoft.com/office/powerpoint/2010/main" xmlns="" val="3941184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23</a:t>
            </a:fld>
            <a:endParaRPr lang="en-US"/>
          </a:p>
        </p:txBody>
      </p:sp>
    </p:spTree>
    <p:extLst>
      <p:ext uri="{BB962C8B-B14F-4D97-AF65-F5344CB8AC3E}">
        <p14:creationId xmlns:p14="http://schemas.microsoft.com/office/powerpoint/2010/main" xmlns="" val="53406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24</a:t>
            </a:fld>
            <a:endParaRPr lang="en-US"/>
          </a:p>
        </p:txBody>
      </p:sp>
    </p:spTree>
    <p:extLst>
      <p:ext uri="{BB962C8B-B14F-4D97-AF65-F5344CB8AC3E}">
        <p14:creationId xmlns:p14="http://schemas.microsoft.com/office/powerpoint/2010/main" xmlns="" val="296235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3</a:t>
            </a:fld>
            <a:endParaRPr lang="en-US"/>
          </a:p>
        </p:txBody>
      </p:sp>
    </p:spTree>
    <p:extLst>
      <p:ext uri="{BB962C8B-B14F-4D97-AF65-F5344CB8AC3E}">
        <p14:creationId xmlns:p14="http://schemas.microsoft.com/office/powerpoint/2010/main" xmlns="" val="168425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4</a:t>
            </a:fld>
            <a:endParaRPr lang="en-US"/>
          </a:p>
        </p:txBody>
      </p:sp>
    </p:spTree>
    <p:extLst>
      <p:ext uri="{BB962C8B-B14F-4D97-AF65-F5344CB8AC3E}">
        <p14:creationId xmlns:p14="http://schemas.microsoft.com/office/powerpoint/2010/main" xmlns="" val="322389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5</a:t>
            </a:fld>
            <a:endParaRPr lang="en-US"/>
          </a:p>
        </p:txBody>
      </p:sp>
    </p:spTree>
    <p:extLst>
      <p:ext uri="{BB962C8B-B14F-4D97-AF65-F5344CB8AC3E}">
        <p14:creationId xmlns:p14="http://schemas.microsoft.com/office/powerpoint/2010/main" xmlns="" val="171560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6</a:t>
            </a:fld>
            <a:endParaRPr lang="en-US"/>
          </a:p>
        </p:txBody>
      </p:sp>
    </p:spTree>
    <p:extLst>
      <p:ext uri="{BB962C8B-B14F-4D97-AF65-F5344CB8AC3E}">
        <p14:creationId xmlns:p14="http://schemas.microsoft.com/office/powerpoint/2010/main" xmlns="" val="397494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7</a:t>
            </a:fld>
            <a:endParaRPr lang="en-US"/>
          </a:p>
        </p:txBody>
      </p:sp>
    </p:spTree>
    <p:extLst>
      <p:ext uri="{BB962C8B-B14F-4D97-AF65-F5344CB8AC3E}">
        <p14:creationId xmlns:p14="http://schemas.microsoft.com/office/powerpoint/2010/main" xmlns="" val="257163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8</a:t>
            </a:fld>
            <a:endParaRPr lang="en-US"/>
          </a:p>
        </p:txBody>
      </p:sp>
    </p:spTree>
    <p:extLst>
      <p:ext uri="{BB962C8B-B14F-4D97-AF65-F5344CB8AC3E}">
        <p14:creationId xmlns:p14="http://schemas.microsoft.com/office/powerpoint/2010/main" xmlns="" val="160003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EF0A0-4083-4C91-8A8C-CB3657B1904D}" type="slidenum">
              <a:rPr lang="en-US" smtClean="0"/>
              <a:pPr/>
              <a:t>9</a:t>
            </a:fld>
            <a:endParaRPr lang="en-US"/>
          </a:p>
        </p:txBody>
      </p:sp>
    </p:spTree>
    <p:extLst>
      <p:ext uri="{BB962C8B-B14F-4D97-AF65-F5344CB8AC3E}">
        <p14:creationId xmlns:p14="http://schemas.microsoft.com/office/powerpoint/2010/main" xmlns="" val="388609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E7D64-CB7F-4B6A-A28A-55530C43A22D}" type="datetimeFigureOut">
              <a:rPr lang="en-US" smtClean="0"/>
              <a:pPr/>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E7D64-CB7F-4B6A-A28A-55530C43A22D}" type="datetimeFigureOut">
              <a:rPr lang="en-US" smtClean="0"/>
              <a:pPr/>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E7D64-CB7F-4B6A-A28A-55530C43A22D}" type="datetimeFigureOut">
              <a:rPr lang="en-US" smtClean="0"/>
              <a:pPr/>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E7D64-CB7F-4B6A-A28A-55530C43A22D}" type="datetimeFigureOut">
              <a:rPr lang="en-US" smtClean="0"/>
              <a:pPr/>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E7D64-CB7F-4B6A-A28A-55530C43A22D}" type="datetimeFigureOut">
              <a:rPr lang="en-US" smtClean="0"/>
              <a:pPr/>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E7D64-CB7F-4B6A-A28A-55530C43A22D}" type="datetimeFigureOut">
              <a:rPr lang="en-US" smtClean="0"/>
              <a:pPr/>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E7D64-CB7F-4B6A-A28A-55530C43A22D}" type="datetimeFigureOut">
              <a:rPr lang="en-US" smtClean="0"/>
              <a:pPr/>
              <a:t>6/5/2016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E7D64-CB7F-4B6A-A28A-55530C43A22D}" type="datetimeFigureOut">
              <a:rPr lang="en-US" smtClean="0"/>
              <a:pPr/>
              <a:t>6/5/2016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E7D64-CB7F-4B6A-A28A-55530C43A22D}" type="datetimeFigureOut">
              <a:rPr lang="en-US" smtClean="0"/>
              <a:pPr/>
              <a:t>6/5/2016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E7D64-CB7F-4B6A-A28A-55530C43A22D}" type="datetimeFigureOut">
              <a:rPr lang="en-US" smtClean="0"/>
              <a:pPr/>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E7D64-CB7F-4B6A-A28A-55530C43A22D}" type="datetimeFigureOut">
              <a:rPr lang="en-US" smtClean="0"/>
              <a:pPr/>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4898D-3A6E-441E-85CF-78F249EDD9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E7D64-CB7F-4B6A-A28A-55530C43A22D}" type="datetimeFigureOut">
              <a:rPr lang="en-US" smtClean="0"/>
              <a:pPr/>
              <a:t>6/5/2016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4898D-3A6E-441E-85CF-78F249EDD9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jpeg"/><Relationship Id="rId7"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jpe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jpe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blackboard-backgrounds-wallpapers.jpg"/>
          <p:cNvPicPr>
            <a:picLocks noGrp="1" noChangeAspect="1"/>
          </p:cNvPicPr>
          <p:nvPr isPhoto="1"/>
        </p:nvPicPr>
        <p:blipFill>
          <a:blip r:embed="rId3" cstate="print"/>
          <a:srcRect/>
          <a:stretch>
            <a:fillRect/>
          </a:stretch>
        </p:blipFill>
        <p:spPr bwMode="auto">
          <a:xfrm>
            <a:off x="0" y="1"/>
            <a:ext cx="9144000" cy="6858000"/>
          </a:xfrm>
          <a:prstGeom prst="rect">
            <a:avLst/>
          </a:prstGeom>
          <a:noFill/>
          <a:ln w="9525">
            <a:noFill/>
            <a:miter lim="800000"/>
            <a:headEnd/>
            <a:tailEnd/>
          </a:ln>
        </p:spPr>
      </p:pic>
      <p:sp>
        <p:nvSpPr>
          <p:cNvPr id="12289" name="Rectangle 1"/>
          <p:cNvSpPr>
            <a:spLocks noChangeArrowheads="1"/>
          </p:cNvSpPr>
          <p:nvPr/>
        </p:nvSpPr>
        <p:spPr bwMode="auto">
          <a:xfrm>
            <a:off x="609600" y="1560016"/>
            <a:ext cx="784860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strike="noStrike" cap="none" normalizeH="0" baseline="0" dirty="0" smtClean="0">
                <a:ln>
                  <a:noFill/>
                </a:ln>
                <a:solidFill>
                  <a:schemeClr val="bg1"/>
                </a:solidFill>
                <a:effectLst/>
                <a:latin typeface="Simplified Arabic Fixed" pitchFamily="49" charset="-78"/>
                <a:ea typeface="Microsoft Yi Baiti" pitchFamily="66" charset="0"/>
                <a:cs typeface="Simplified Arabic Fixed" pitchFamily="49" charset="-78"/>
              </a:rPr>
              <a:t>Museums </a:t>
            </a:r>
            <a:r>
              <a:rPr kumimoji="0" lang="en-US" sz="3200" b="0" i="0" strike="noStrike" cap="none" normalizeH="0" baseline="0" dirty="0" smtClean="0">
                <a:ln>
                  <a:noFill/>
                </a:ln>
                <a:solidFill>
                  <a:srgbClr val="FF0000"/>
                </a:solidFill>
                <a:effectLst/>
                <a:latin typeface="Simplified Arabic Fixed" pitchFamily="49" charset="-78"/>
                <a:ea typeface="Microsoft Yi Baiti" pitchFamily="66" charset="0"/>
                <a:cs typeface="Simplified Arabic Fixed" pitchFamily="49" charset="-78"/>
              </a:rPr>
              <a:t>and</a:t>
            </a:r>
            <a:r>
              <a:rPr kumimoji="0" lang="en-US" sz="3200" b="0" i="0" strike="noStrike" cap="none" normalizeH="0" baseline="0" dirty="0" smtClean="0">
                <a:ln>
                  <a:noFill/>
                </a:ln>
                <a:solidFill>
                  <a:schemeClr val="bg1"/>
                </a:solidFill>
                <a:effectLst/>
                <a:latin typeface="Simplified Arabic Fixed" pitchFamily="49" charset="-78"/>
                <a:ea typeface="Microsoft Yi Baiti" pitchFamily="66" charset="0"/>
                <a:cs typeface="Simplified Arabic Fixed" pitchFamily="49" charset="-78"/>
              </a:rPr>
              <a:t> Digital Technology: Idealism </a:t>
            </a:r>
            <a:r>
              <a:rPr kumimoji="0" lang="en-US" sz="3200" b="0" i="0" strike="noStrike" cap="none" normalizeH="0" baseline="0" dirty="0" smtClean="0">
                <a:ln>
                  <a:noFill/>
                </a:ln>
                <a:solidFill>
                  <a:srgbClr val="FF0000"/>
                </a:solidFill>
                <a:effectLst/>
                <a:latin typeface="Simplified Arabic Fixed" pitchFamily="49" charset="-78"/>
                <a:ea typeface="Microsoft Yi Baiti" pitchFamily="66" charset="0"/>
                <a:cs typeface="Simplified Arabic Fixed" pitchFamily="49" charset="-78"/>
              </a:rPr>
              <a:t>and</a:t>
            </a:r>
            <a:r>
              <a:rPr kumimoji="0" lang="en-US" sz="3200" b="0" i="0" strike="noStrike" cap="none" normalizeH="0" baseline="0" dirty="0" smtClean="0">
                <a:ln>
                  <a:noFill/>
                </a:ln>
                <a:solidFill>
                  <a:schemeClr val="bg1"/>
                </a:solidFill>
                <a:effectLst/>
                <a:latin typeface="Simplified Arabic Fixed" pitchFamily="49" charset="-78"/>
                <a:ea typeface="Microsoft Yi Baiti" pitchFamily="66" charset="0"/>
                <a:cs typeface="Simplified Arabic Fixed" pitchFamily="49" charset="-78"/>
              </a:rPr>
              <a:t> Pragmatism</a:t>
            </a:r>
          </a:p>
          <a:p>
            <a:pPr marL="0" marR="0" lvl="0" indent="0" algn="ctr" defTabSz="914400" rtl="0" eaLnBrk="1" fontAlgn="base" latinLnBrk="0" hangingPunct="1">
              <a:lnSpc>
                <a:spcPct val="150000"/>
              </a:lnSpc>
              <a:spcBef>
                <a:spcPct val="0"/>
              </a:spcBef>
              <a:spcAft>
                <a:spcPct val="0"/>
              </a:spcAft>
              <a:buClrTx/>
              <a:buSzTx/>
              <a:buFontTx/>
              <a:buNone/>
              <a:tabLst/>
            </a:pPr>
            <a:endParaRPr lang="en-US" sz="2800" dirty="0" smtClean="0">
              <a:solidFill>
                <a:schemeClr val="bg1"/>
              </a:solidFill>
              <a:latin typeface="Simplified Arabic Fixed" pitchFamily="49" charset="-78"/>
              <a:ea typeface="Microsoft Yi Baiti" pitchFamily="66" charset="0"/>
              <a:cs typeface="Simplified Arabic Fixed" pitchFamily="49"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smtClean="0">
              <a:solidFill>
                <a:schemeClr val="bg1"/>
              </a:solidFill>
              <a:latin typeface="Simplified Arabic Fixed" pitchFamily="49" charset="-78"/>
              <a:ea typeface="Microsoft Yi Baiti" pitchFamily="66" charset="0"/>
              <a:cs typeface="Simplified Arabic Fixed" pitchFamily="49"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strike="noStrike" cap="none" normalizeH="0" baseline="0" dirty="0" smtClean="0">
                <a:ln>
                  <a:noFill/>
                </a:ln>
                <a:solidFill>
                  <a:schemeClr val="bg1"/>
                </a:solidFill>
                <a:effectLst/>
                <a:latin typeface="Simplified Arabic Fixed" pitchFamily="49" charset="-78"/>
                <a:ea typeface="Microsoft Yi Baiti" pitchFamily="66" charset="0"/>
                <a:cs typeface="Simplified Arabic Fixed" pitchFamily="49" charset="-78"/>
              </a:rPr>
              <a:t>Susana Smith Bautista, Ph.D.</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implified Arabic Fixed" pitchFamily="49" charset="-78"/>
                <a:ea typeface="Microsoft Yi Baiti" pitchFamily="66" charset="0"/>
                <a:cs typeface="Simplified Arabic Fixed" pitchFamily="49" charset="-78"/>
              </a:rPr>
              <a:t>November 6, 2014</a:t>
            </a:r>
            <a:endParaRPr kumimoji="0" lang="en-US" sz="2800" b="0" i="0" strike="noStrike" cap="none" normalizeH="0" baseline="0" dirty="0" smtClean="0">
              <a:ln>
                <a:noFill/>
              </a:ln>
              <a:solidFill>
                <a:schemeClr val="bg1"/>
              </a:solidFill>
              <a:effectLst/>
              <a:latin typeface="Simplified Arabic Fixed" pitchFamily="49" charset="-78"/>
              <a:ea typeface="Microsoft Yi Baiti" pitchFamily="66" charset="0"/>
              <a:cs typeface="Simplified Arabic Fixed" pitchFamily="49"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smtClean="0">
              <a:ln>
                <a:noFill/>
              </a:ln>
              <a:solidFill>
                <a:schemeClr val="bg1"/>
              </a:solidFill>
              <a:effectLst/>
              <a:latin typeface="Simplified Arabic Fixed" pitchFamily="49" charset="-78"/>
              <a:cs typeface="Simplified Arabic Fixed" pitchFamily="49"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blackboard-backgrounds-wallpapers.jpg"/>
          <p:cNvPicPr>
            <a:picLocks noGrp="1" noChangeAspect="1"/>
          </p:cNvPicPr>
          <p:nvPr isPhoto="1"/>
        </p:nvPicPr>
        <p:blipFill>
          <a:blip r:embed="rId3" cstate="print"/>
          <a:srcRect/>
          <a:stretch>
            <a:fillRect/>
          </a:stretch>
        </p:blipFill>
        <p:spPr bwMode="auto">
          <a:xfrm>
            <a:off x="0" y="0"/>
            <a:ext cx="9144000" cy="6400800"/>
          </a:xfrm>
          <a:prstGeom prst="rect">
            <a:avLst/>
          </a:prstGeom>
          <a:noFill/>
          <a:ln w="9525">
            <a:noFill/>
            <a:miter lim="800000"/>
            <a:headEnd/>
            <a:tailEnd/>
          </a:ln>
        </p:spPr>
      </p:pic>
      <p:sp>
        <p:nvSpPr>
          <p:cNvPr id="3" name="Rectangle 2"/>
          <p:cNvSpPr/>
          <p:nvPr/>
        </p:nvSpPr>
        <p:spPr>
          <a:xfrm>
            <a:off x="304800" y="169307"/>
            <a:ext cx="8686800" cy="5293757"/>
          </a:xfrm>
          <a:prstGeom prst="rect">
            <a:avLst/>
          </a:prstGeom>
        </p:spPr>
        <p:txBody>
          <a:bodyPr wrap="square">
            <a:spAutoFit/>
          </a:bodyPr>
          <a:lstStyle/>
          <a:p>
            <a:pPr algn="ctr"/>
            <a:r>
              <a:rPr lang="en-US" b="1" u="sng" dirty="0" smtClean="0">
                <a:solidFill>
                  <a:schemeClr val="bg1"/>
                </a:solidFill>
                <a:latin typeface="Simplified Arabic Fixed" pitchFamily="49" charset="-78"/>
                <a:cs typeface="Simplified Arabic Fixed" pitchFamily="49" charset="-78"/>
              </a:rPr>
              <a:t>Vice President, Technology - Carnegie Museums of Pittsburgh </a:t>
            </a:r>
          </a:p>
          <a:p>
            <a:endParaRPr lang="en-US" sz="1600" b="1" dirty="0" smtClean="0">
              <a:solidFill>
                <a:srgbClr val="FF0000"/>
              </a:solidFill>
              <a:latin typeface="Simplified Arabic Fixed" pitchFamily="49" charset="-78"/>
              <a:cs typeface="Simplified Arabic Fixed" pitchFamily="49" charset="-78"/>
            </a:endParaRPr>
          </a:p>
          <a:p>
            <a:r>
              <a:rPr lang="en-US" sz="1600" b="1" dirty="0" smtClean="0">
                <a:solidFill>
                  <a:srgbClr val="FF0000"/>
                </a:solidFill>
                <a:latin typeface="Simplified Arabic Fixed" pitchFamily="49" charset="-78"/>
                <a:cs typeface="Simplified Arabic Fixed" pitchFamily="49" charset="-78"/>
              </a:rPr>
              <a:t/>
            </a:r>
            <a:br>
              <a:rPr lang="en-US" sz="1600" b="1" dirty="0" smtClean="0">
                <a:solidFill>
                  <a:srgbClr val="FF0000"/>
                </a:solidFill>
                <a:latin typeface="Simplified Arabic Fixed" pitchFamily="49" charset="-78"/>
                <a:cs typeface="Simplified Arabic Fixed" pitchFamily="49" charset="-78"/>
              </a:rPr>
            </a:br>
            <a:r>
              <a:rPr lang="en-US" sz="1600" dirty="0" smtClean="0">
                <a:solidFill>
                  <a:schemeClr val="bg1"/>
                </a:solidFill>
                <a:latin typeface="Simplified Arabic Fixed" pitchFamily="49" charset="-78"/>
                <a:cs typeface="Simplified Arabic Fixed" pitchFamily="49" charset="-78"/>
              </a:rPr>
              <a:t>Carnegie Museums of Pittsburgh seeks a Vice President of Technology </a:t>
            </a:r>
            <a:r>
              <a:rPr lang="en-US" sz="1600" dirty="0" smtClean="0">
                <a:solidFill>
                  <a:srgbClr val="FF0000"/>
                </a:solidFill>
                <a:latin typeface="Simplified Arabic Fixed" pitchFamily="49" charset="-78"/>
                <a:cs typeface="Simplified Arabic Fixed" pitchFamily="49" charset="-78"/>
              </a:rPr>
              <a:t>to serve as member of the organization's senior leadership team</a:t>
            </a:r>
            <a:r>
              <a:rPr lang="en-US" sz="1600" dirty="0" smtClean="0">
                <a:solidFill>
                  <a:schemeClr val="bg1"/>
                </a:solidFill>
                <a:latin typeface="Simplified Arabic Fixed" pitchFamily="49" charset="-78"/>
                <a:cs typeface="Simplified Arabic Fixed" pitchFamily="49" charset="-78"/>
              </a:rPr>
              <a:t> and provide strategic leadership for technology operations, data/content management, digital delivery channels, and applications support for its four museums-Carnegie Museum of Art, Carnegie Museum of Natural History, Carnegie Science Center, and The Andy Warhol Museum-as well as central service functions. Working closely with the staff from the museums and central departments, the VP develops the vision and directs the development and implementation of forward-looking, holistic, and sustainable technology solutions to achieve the museum's and overall organization's missions and improve cost effectiveness and service quality. </a:t>
            </a:r>
          </a:p>
          <a:p>
            <a:endParaRPr lang="en-US" sz="1600" dirty="0" smtClean="0">
              <a:solidFill>
                <a:schemeClr val="bg1"/>
              </a:solidFill>
              <a:latin typeface="Simplified Arabic Fixed" pitchFamily="49" charset="-78"/>
              <a:cs typeface="Simplified Arabic Fixed" pitchFamily="49" charset="-78"/>
            </a:endParaRPr>
          </a:p>
          <a:p>
            <a:r>
              <a:rPr lang="en-US" sz="1600" dirty="0" smtClean="0">
                <a:solidFill>
                  <a:srgbClr val="FF0000"/>
                </a:solidFill>
                <a:latin typeface="Simplified Arabic Fixed" pitchFamily="49" charset="-78"/>
                <a:cs typeface="Simplified Arabic Fixed" pitchFamily="49" charset="-78"/>
              </a:rPr>
              <a:t>The department currently services approximately 650 users and several thousand network devices and provides platforms for engaging 1 million onsite visitors, 2.3 million unique visitors to the museums' websites, and 600,000 users of mobile offerings annually.</a:t>
            </a:r>
            <a:r>
              <a:rPr lang="en-US" sz="1600" dirty="0" smtClean="0">
                <a:latin typeface="Simplified Arabic Fixed" pitchFamily="49" charset="-78"/>
                <a:cs typeface="Simplified Arabic Fixed" pitchFamily="49" charset="-78"/>
              </a:rPr>
              <a:t/>
            </a:r>
            <a:br>
              <a:rPr lang="en-US" sz="1600" dirty="0" smtClean="0">
                <a:latin typeface="Simplified Arabic Fixed" pitchFamily="49" charset="-78"/>
                <a:cs typeface="Simplified Arabic Fixed" pitchFamily="49" charset="-78"/>
              </a:rPr>
            </a:br>
            <a:endParaRPr lang="en-US" sz="1600" dirty="0">
              <a:latin typeface="Simplified Arabic Fixed" pitchFamily="49" charset="-78"/>
              <a:cs typeface="Simplified Arabic Fixed" pitchFamily="49" charset="-78"/>
            </a:endParaRPr>
          </a:p>
        </p:txBody>
      </p:sp>
      <p:sp>
        <p:nvSpPr>
          <p:cNvPr id="5" name="TextBox 4"/>
          <p:cNvSpPr txBox="1"/>
          <p:nvPr/>
        </p:nvSpPr>
        <p:spPr>
          <a:xfrm>
            <a:off x="609600" y="6474023"/>
            <a:ext cx="82296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blackboard-backgrounds-wallpapers.jpg"/>
          <p:cNvPicPr>
            <a:picLocks noGrp="1" noChangeAspect="1"/>
          </p:cNvPicPr>
          <p:nvPr isPhoto="1"/>
        </p:nvPicPr>
        <p:blipFill>
          <a:blip r:embed="rId3" cstate="print"/>
          <a:srcRect/>
          <a:stretch>
            <a:fillRect/>
          </a:stretch>
        </p:blipFill>
        <p:spPr bwMode="auto">
          <a:xfrm>
            <a:off x="0" y="0"/>
            <a:ext cx="9144000" cy="6400800"/>
          </a:xfrm>
          <a:prstGeom prst="rect">
            <a:avLst/>
          </a:prstGeom>
          <a:noFill/>
          <a:ln w="9525">
            <a:noFill/>
            <a:miter lim="800000"/>
            <a:headEnd/>
            <a:tailEnd/>
          </a:ln>
        </p:spPr>
      </p:pic>
      <p:sp>
        <p:nvSpPr>
          <p:cNvPr id="6145" name="Rectangle 1"/>
          <p:cNvSpPr>
            <a:spLocks noChangeArrowheads="1"/>
          </p:cNvSpPr>
          <p:nvPr/>
        </p:nvSpPr>
        <p:spPr bwMode="auto">
          <a:xfrm>
            <a:off x="152400" y="680621"/>
            <a:ext cx="8915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As part of a major reorganization of the museum’s technology functions, the Philadelphia Museum of Art has </a:t>
            </a:r>
            <a:r>
              <a:rPr kumimoji="0" lang="en-US" sz="1400" b="0" i="0" u="none" strike="noStrike" cap="none" normalizeH="0" baseline="0" dirty="0" smtClean="0">
                <a:ln>
                  <a:noFill/>
                </a:ln>
                <a:solidFill>
                  <a:srgbClr val="FF0000"/>
                </a:solidFill>
                <a:effectLst/>
                <a:latin typeface="Simplified Arabic Fixed" pitchFamily="49" charset="-78"/>
                <a:ea typeface="Calibri" pitchFamily="34" charset="0"/>
                <a:cs typeface="Simplified Arabic Fixed" pitchFamily="49" charset="-78"/>
              </a:rPr>
              <a:t>created a new position</a:t>
            </a: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of Director of Interactive Technology.  This is an endowed position that will </a:t>
            </a:r>
            <a:r>
              <a:rPr kumimoji="0" lang="en-US" sz="1400" b="0" i="0" u="none" strike="noStrike" cap="none" normalizeH="0" baseline="0" dirty="0" smtClean="0">
                <a:ln>
                  <a:noFill/>
                </a:ln>
                <a:solidFill>
                  <a:srgbClr val="FF0000"/>
                </a:solidFill>
                <a:effectLst/>
                <a:latin typeface="Simplified Arabic Fixed" pitchFamily="49" charset="-78"/>
                <a:ea typeface="Calibri" pitchFamily="34" charset="0"/>
                <a:cs typeface="Simplified Arabic Fixed" pitchFamily="49" charset="-78"/>
              </a:rPr>
              <a:t>play a key role in the museum’s  five year strategic plan</a:t>
            </a: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Under the leadership of the Director of Information and Interpretive Technology and in collaboration with management across the Museum, the Associate Director for Interactive Technology creates and manages interactive strategies to broaden access to the permanent collection and special exhibitions.  These strategies will enhance the Museum’s ability to engage existing audiences more effectively, develop new audiences, build greater awareness of the Museum in the community as a cultural and educational resource, and strengthen its brand both nationally and internationally. The Associate Director for Interactive Technology is responsible for planning and implementing a broad range of projects, </a:t>
            </a:r>
            <a:r>
              <a:rPr kumimoji="0" lang="en-US" sz="1400" b="0" i="0" u="none" strike="noStrike" cap="none" normalizeH="0" baseline="0" dirty="0" smtClean="0">
                <a:ln>
                  <a:noFill/>
                </a:ln>
                <a:solidFill>
                  <a:srgbClr val="FF0000"/>
                </a:solidFill>
                <a:effectLst/>
                <a:latin typeface="Simplified Arabic Fixed" pitchFamily="49" charset="-78"/>
                <a:ea typeface="Calibri" pitchFamily="34" charset="0"/>
                <a:cs typeface="Simplified Arabic Fixed" pitchFamily="49" charset="-78"/>
              </a:rPr>
              <a:t>working closely with the Division of Marketing and Communications, curatorial departments, and the Division of Education </a:t>
            </a: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as the primary resources for content and information about visitors and their learning preferences.  Among these projects are the ongoing development and enhancement of the Museum’s website, the creation of new mobile applications, and the design of interpretive tools to facilitate broader access to and greater understanding of the collection and special exhibitions. </a:t>
            </a:r>
            <a:r>
              <a:rPr kumimoji="0" lang="en-US" sz="1400" b="0" i="0" u="none" strike="noStrike" cap="none" normalizeH="0" baseline="0" dirty="0" smtClean="0">
                <a:ln>
                  <a:noFill/>
                </a:ln>
                <a:solidFill>
                  <a:srgbClr val="FF0000"/>
                </a:solidFill>
                <a:effectLst/>
                <a:latin typeface="Simplified Arabic Fixed" pitchFamily="49" charset="-78"/>
                <a:ea typeface="Calibri" pitchFamily="34" charset="0"/>
                <a:cs typeface="Simplified Arabic Fixed" pitchFamily="49" charset="-78"/>
              </a:rPr>
              <a:t>The Associate Director for Interactive Technology should be experienced in the development and implementation of digital strategies in cultural and educational institutions and have an extensive background in online engagement, interactive design, and digital communications</a:t>
            </a: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Managing a team of creative professionals, this role is also responsible for staffing, project management, and budgeting.</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p:txBody>
      </p:sp>
      <p:sp>
        <p:nvSpPr>
          <p:cNvPr id="6" name="Rectangle 5"/>
          <p:cNvSpPr/>
          <p:nvPr/>
        </p:nvSpPr>
        <p:spPr>
          <a:xfrm>
            <a:off x="-76200" y="228600"/>
            <a:ext cx="9296400" cy="338554"/>
          </a:xfrm>
          <a:prstGeom prst="rect">
            <a:avLst/>
          </a:prstGeom>
        </p:spPr>
        <p:txBody>
          <a:bodyPr wrap="square">
            <a:spAutoFit/>
          </a:bodyPr>
          <a:lstStyle/>
          <a:p>
            <a:pPr lvl="0" algn="ctr" fontAlgn="base">
              <a:spcBef>
                <a:spcPct val="0"/>
              </a:spcBef>
              <a:spcAft>
                <a:spcPct val="0"/>
              </a:spcAft>
            </a:pPr>
            <a:r>
              <a:rPr lang="en-US" sz="1600" b="1" u="sng" dirty="0" smtClean="0">
                <a:solidFill>
                  <a:schemeClr val="bg1"/>
                </a:solidFill>
                <a:latin typeface="Simplified Arabic Fixed" pitchFamily="49" charset="-78"/>
                <a:ea typeface="Calibri" pitchFamily="34" charset="0"/>
                <a:cs typeface="Simplified Arabic Fixed" pitchFamily="49" charset="-78"/>
              </a:rPr>
              <a:t>Associate Director of Interactive Technology - Philadelphia Museum of Art</a:t>
            </a:r>
          </a:p>
        </p:txBody>
      </p:sp>
      <p:sp>
        <p:nvSpPr>
          <p:cNvPr id="7" name="TextBox 6"/>
          <p:cNvSpPr txBox="1"/>
          <p:nvPr/>
        </p:nvSpPr>
        <p:spPr>
          <a:xfrm>
            <a:off x="609600" y="6474023"/>
            <a:ext cx="82296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blackboard-backgrounds-wallpapers.jpg"/>
          <p:cNvPicPr>
            <a:picLocks noGrp="1" noChangeAspect="1"/>
          </p:cNvPicPr>
          <p:nvPr isPhoto="1"/>
        </p:nvPicPr>
        <p:blipFill>
          <a:blip r:embed="rId3" cstate="print"/>
          <a:srcRect/>
          <a:stretch>
            <a:fillRect/>
          </a:stretch>
        </p:blipFill>
        <p:spPr bwMode="auto">
          <a:xfrm>
            <a:off x="0" y="0"/>
            <a:ext cx="9144000" cy="6400800"/>
          </a:xfrm>
          <a:prstGeom prst="rect">
            <a:avLst/>
          </a:prstGeom>
          <a:noFill/>
          <a:ln w="9525">
            <a:noFill/>
            <a:miter lim="800000"/>
            <a:headEnd/>
            <a:tailEnd/>
          </a:ln>
        </p:spPr>
      </p:pic>
      <p:sp>
        <p:nvSpPr>
          <p:cNvPr id="5121" name="Rectangle 1"/>
          <p:cNvSpPr>
            <a:spLocks noChangeArrowheads="1"/>
          </p:cNvSpPr>
          <p:nvPr/>
        </p:nvSpPr>
        <p:spPr bwMode="auto">
          <a:xfrm>
            <a:off x="152400" y="76200"/>
            <a:ext cx="899160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Director of Digital Media -</a:t>
            </a:r>
            <a:r>
              <a:rPr kumimoji="0" lang="en-US" sz="1600" b="1" i="0" u="sng" strike="noStrike" cap="none" normalizeH="0" dirty="0" smtClean="0">
                <a:ln>
                  <a:noFill/>
                </a:ln>
                <a:solidFill>
                  <a:schemeClr val="bg1"/>
                </a:solidFill>
                <a:effectLst/>
                <a:latin typeface="Simplified Arabic Fixed" pitchFamily="49" charset="-78"/>
                <a:ea typeface="Calibri" pitchFamily="34" charset="0"/>
                <a:cs typeface="Simplified Arabic Fixed" pitchFamily="49" charset="-78"/>
              </a:rPr>
              <a:t> </a:t>
            </a:r>
            <a:r>
              <a:rPr kumimoji="0" lang="en-US" sz="1600" b="1" i="0" u="sng"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The Balboa Park Online Collaborative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This position wil</a:t>
            </a:r>
            <a:r>
              <a:rPr lang="en-US" sz="1400" dirty="0" smtClean="0">
                <a:solidFill>
                  <a:schemeClr val="bg1"/>
                </a:solidFill>
                <a:latin typeface="Simplified Arabic Fixed" pitchFamily="49" charset="-78"/>
                <a:ea typeface="Calibri" pitchFamily="34" charset="0"/>
                <a:cs typeface="Simplified Arabic Fixed" pitchFamily="49" charset="-78"/>
              </a:rPr>
              <a:t>l </a:t>
            </a: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manage a diverse range of digital projects, delivered to websites, kiosks and mobile, that improve public access to the rich content found in Balboa Park’s museums, including subjects such as History, Art, Science, Transportation, and is responsible for all aspects of management, coordination, and implementation of digital projects from research, planning, content production, through quality assurance and evaluation.  </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Skills Needed:</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Project management skills in scoping, identifying risks, scheduling and planning of digital projects; experience with Agile-based project management methodologies.</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Organizational skills to manage competing priorities and expectations and timely delivery of projects</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A passion and broad knowledge of digital media including audio-video tours,    in-gallery </a:t>
            </a:r>
            <a:r>
              <a:rPr kumimoji="0" lang="en-US" sz="1400" b="0" i="0" u="none" strike="noStrike" cap="none" normalizeH="0" baseline="0" dirty="0" err="1" smtClean="0">
                <a:ln>
                  <a:noFill/>
                </a:ln>
                <a:solidFill>
                  <a:schemeClr val="bg1"/>
                </a:solidFill>
                <a:effectLst/>
                <a:latin typeface="Simplified Arabic Fixed" pitchFamily="49" charset="-78"/>
                <a:ea typeface="Calibri" pitchFamily="34" charset="0"/>
                <a:cs typeface="Simplified Arabic Fixed" pitchFamily="49" charset="-78"/>
              </a:rPr>
              <a:t>interactives</a:t>
            </a: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touch </a:t>
            </a:r>
            <a:r>
              <a:rPr kumimoji="0" lang="en-US" sz="1400" b="0" i="0" u="none" strike="noStrike" cap="none" normalizeH="0" baseline="0" dirty="0" err="1" smtClean="0">
                <a:ln>
                  <a:noFill/>
                </a:ln>
                <a:solidFill>
                  <a:schemeClr val="bg1"/>
                </a:solidFill>
                <a:effectLst/>
                <a:latin typeface="Simplified Arabic Fixed" pitchFamily="49" charset="-78"/>
                <a:ea typeface="Calibri" pitchFamily="34" charset="0"/>
                <a:cs typeface="Simplified Arabic Fixed" pitchFamily="49" charset="-78"/>
              </a:rPr>
              <a:t>interactives</a:t>
            </a: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websites etc.</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Solid working knowledge of web and mobile technologies; knowledge and experience with </a:t>
            </a:r>
            <a:r>
              <a:rPr kumimoji="0" lang="en-US" sz="1400" b="0" i="0" u="none" strike="noStrike" cap="none" normalizeH="0" baseline="0" dirty="0" err="1" smtClean="0">
                <a:ln>
                  <a:noFill/>
                </a:ln>
                <a:solidFill>
                  <a:schemeClr val="bg1"/>
                </a:solidFill>
                <a:effectLst/>
                <a:latin typeface="Simplified Arabic Fixed" pitchFamily="49" charset="-78"/>
                <a:ea typeface="Calibri" pitchFamily="34" charset="0"/>
                <a:cs typeface="Simplified Arabic Fixed" pitchFamily="49" charset="-78"/>
              </a:rPr>
              <a:t>Drupal</a:t>
            </a: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CMS platform, </a:t>
            </a:r>
            <a:r>
              <a:rPr kumimoji="0" lang="en-US" sz="1400" b="0" i="0" u="none" strike="noStrike" cap="none" normalizeH="0" baseline="0" dirty="0" err="1" smtClean="0">
                <a:ln>
                  <a:noFill/>
                </a:ln>
                <a:solidFill>
                  <a:schemeClr val="bg1"/>
                </a:solidFill>
                <a:effectLst/>
                <a:latin typeface="Simplified Arabic Fixed" pitchFamily="49" charset="-78"/>
                <a:ea typeface="Calibri" pitchFamily="34" charset="0"/>
                <a:cs typeface="Simplified Arabic Fixed" pitchFamily="49" charset="-78"/>
              </a:rPr>
              <a:t>MySQL</a:t>
            </a: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PHP, </a:t>
            </a:r>
            <a:r>
              <a:rPr kumimoji="0" lang="en-US" sz="1400" b="0" i="0" u="none" strike="noStrike" cap="none" normalizeH="0" baseline="0" dirty="0" err="1" smtClean="0">
                <a:ln>
                  <a:noFill/>
                </a:ln>
                <a:solidFill>
                  <a:schemeClr val="bg1"/>
                </a:solidFill>
                <a:effectLst/>
                <a:latin typeface="Simplified Arabic Fixed" pitchFamily="49" charset="-78"/>
                <a:ea typeface="Calibri" pitchFamily="34" charset="0"/>
                <a:cs typeface="Simplified Arabic Fixed" pitchFamily="49" charset="-78"/>
              </a:rPr>
              <a:t>jQuery</a:t>
            </a: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JSON and HTML/CSS preferred.</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Strong verbal and written communication skills, effective presentation skills.</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a:t>
            </a:r>
            <a:r>
              <a:rPr kumimoji="0" lang="en-US" sz="1400" b="0" i="0" u="none" strike="noStrike" cap="none" normalizeH="0" baseline="0" dirty="0" smtClean="0">
                <a:ln>
                  <a:noFill/>
                </a:ln>
                <a:solidFill>
                  <a:srgbClr val="FF0000"/>
                </a:solidFill>
                <a:effectLst/>
                <a:latin typeface="Simplified Arabic Fixed" pitchFamily="49" charset="-78"/>
                <a:ea typeface="Calibri" pitchFamily="34" charset="0"/>
                <a:cs typeface="Simplified Arabic Fixed" pitchFamily="49" charset="-78"/>
              </a:rPr>
              <a:t>Ability to translate complex technical ideas into understandable solutions to a non-technologist and an ability to interact effectively and diplomatically with a variety of internal and external people.</a:t>
            </a:r>
            <a:endParaRPr kumimoji="0" lang="en-US" sz="1400" b="0" i="0" u="none" strike="noStrike" cap="none" normalizeH="0" baseline="0" dirty="0" smtClean="0">
              <a:ln>
                <a:noFill/>
              </a:ln>
              <a:solidFill>
                <a:srgbClr val="FF0000"/>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Problem solving ability to recognize issues and identify solutions</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Excellent people management skills</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Evaluation skills to assess project risks and conduct user evaluations</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a:t>
            </a:r>
            <a:r>
              <a:rPr lang="en-US" sz="1400" dirty="0" smtClean="0">
                <a:solidFill>
                  <a:schemeClr val="bg1"/>
                </a:solidFill>
                <a:latin typeface="Simplified Arabic Fixed" pitchFamily="49" charset="-78"/>
                <a:ea typeface="Calibri" pitchFamily="34" charset="0"/>
                <a:cs typeface="Simplified Arabic Fixed" pitchFamily="49" charset="-78"/>
              </a:rPr>
              <a:t>Maintain a culture of ongoing learning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Budget and financial experience</a:t>
            </a:r>
            <a:endParaRPr kumimoji="0" lang="en-US" sz="1400" b="0" i="0" u="none" strike="noStrike" cap="none" normalizeH="0" baseline="0" dirty="0" smtClean="0">
              <a:ln>
                <a:noFill/>
              </a:ln>
              <a:solidFill>
                <a:schemeClr val="bg1"/>
              </a:solidFill>
              <a:effectLst/>
              <a:latin typeface="Simplified Arabic Fixed" pitchFamily="49" charset="-78"/>
              <a:cs typeface="Simplified Arabic Fixed" pitchFamily="49" charset="-78"/>
            </a:endParaRPr>
          </a:p>
        </p:txBody>
      </p:sp>
      <p:sp>
        <p:nvSpPr>
          <p:cNvPr id="6" name="TextBox 5"/>
          <p:cNvSpPr txBox="1"/>
          <p:nvPr/>
        </p:nvSpPr>
        <p:spPr>
          <a:xfrm>
            <a:off x="609600" y="6474023"/>
            <a:ext cx="80772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152399"/>
            <a:ext cx="9144000" cy="6553200"/>
          </a:xfrm>
          <a:prstGeom prst="rect">
            <a:avLst/>
          </a:prstGeom>
          <a:noFill/>
          <a:ln w="9525">
            <a:noFill/>
            <a:miter lim="800000"/>
            <a:headEnd/>
            <a:tailEnd/>
          </a:ln>
        </p:spPr>
      </p:pic>
      <p:sp>
        <p:nvSpPr>
          <p:cNvPr id="5" name="TextBox 4"/>
          <p:cNvSpPr txBox="1"/>
          <p:nvPr/>
        </p:nvSpPr>
        <p:spPr>
          <a:xfrm>
            <a:off x="609600" y="6474023"/>
            <a:ext cx="82296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10" name="Picture 2" descr="http://1.bp.blogspot.com/-JXIHC7lbnOU/Tmbf9-MQ8VI/AAAAAAAAAqU/ix75PVzb9Ic/s1600/Social+Network+Graph.jpg"/>
          <p:cNvPicPr>
            <a:picLocks noChangeAspect="1" noChangeArrowheads="1"/>
          </p:cNvPicPr>
          <p:nvPr/>
        </p:nvPicPr>
        <p:blipFill>
          <a:blip r:embed="rId4" cstate="print">
            <a:lum/>
          </a:blip>
          <a:srcRect l="902" r="902"/>
          <a:stretch>
            <a:fillRect/>
          </a:stretch>
        </p:blipFill>
        <p:spPr bwMode="auto">
          <a:xfrm>
            <a:off x="5181599" y="3505200"/>
            <a:ext cx="3733799" cy="2573655"/>
          </a:xfrm>
          <a:prstGeom prst="rect">
            <a:avLst/>
          </a:prstGeom>
          <a:noFill/>
        </p:spPr>
      </p:pic>
      <p:pic>
        <p:nvPicPr>
          <p:cNvPr id="4106" name="Picture 10" descr="http://www.gregglee.biz/ftp/student/HR/images/pic080.gif"/>
          <p:cNvPicPr>
            <a:picLocks noChangeAspect="1" noChangeArrowheads="1"/>
          </p:cNvPicPr>
          <p:nvPr/>
        </p:nvPicPr>
        <p:blipFill>
          <a:blip r:embed="rId5" cstate="print"/>
          <a:srcRect/>
          <a:stretch>
            <a:fillRect/>
          </a:stretch>
        </p:blipFill>
        <p:spPr bwMode="auto">
          <a:xfrm>
            <a:off x="152400" y="533400"/>
            <a:ext cx="4762500" cy="2381250"/>
          </a:xfrm>
          <a:prstGeom prst="rect">
            <a:avLst/>
          </a:prstGeom>
          <a:noFill/>
        </p:spPr>
      </p:pic>
      <p:sp>
        <p:nvSpPr>
          <p:cNvPr id="12" name="Rectangle 11"/>
          <p:cNvSpPr/>
          <p:nvPr/>
        </p:nvSpPr>
        <p:spPr>
          <a:xfrm>
            <a:off x="4019731" y="2756356"/>
            <a:ext cx="933269" cy="215444"/>
          </a:xfrm>
          <a:prstGeom prst="rect">
            <a:avLst/>
          </a:prstGeom>
        </p:spPr>
        <p:txBody>
          <a:bodyPr wrap="none">
            <a:spAutoFit/>
          </a:bodyPr>
          <a:lstStyle/>
          <a:p>
            <a:r>
              <a:rPr lang="en-US" sz="800" dirty="0" smtClean="0"/>
              <a:t>www.gregglee.biz</a:t>
            </a:r>
            <a:endParaRPr lang="en-US" sz="800" dirty="0"/>
          </a:p>
        </p:txBody>
      </p:sp>
      <p:pic>
        <p:nvPicPr>
          <p:cNvPr id="4108" name="Picture 12" descr="http://www.workinfo.com/Articles/Images/birdsi_fig1b.JPG"/>
          <p:cNvPicPr>
            <a:picLocks noChangeAspect="1" noChangeArrowheads="1"/>
          </p:cNvPicPr>
          <p:nvPr/>
        </p:nvPicPr>
        <p:blipFill>
          <a:blip r:embed="rId6" cstate="print"/>
          <a:srcRect r="1784" b="2238"/>
          <a:stretch>
            <a:fillRect/>
          </a:stretch>
        </p:blipFill>
        <p:spPr bwMode="auto">
          <a:xfrm>
            <a:off x="5173385" y="228600"/>
            <a:ext cx="3742015" cy="2970101"/>
          </a:xfrm>
          <a:prstGeom prst="rect">
            <a:avLst/>
          </a:prstGeom>
          <a:noFill/>
        </p:spPr>
      </p:pic>
      <p:sp>
        <p:nvSpPr>
          <p:cNvPr id="14" name="Rectangle 13"/>
          <p:cNvSpPr/>
          <p:nvPr/>
        </p:nvSpPr>
        <p:spPr>
          <a:xfrm>
            <a:off x="7979785" y="210979"/>
            <a:ext cx="1011815" cy="215444"/>
          </a:xfrm>
          <a:prstGeom prst="rect">
            <a:avLst/>
          </a:prstGeom>
        </p:spPr>
        <p:txBody>
          <a:bodyPr wrap="none">
            <a:spAutoFit/>
          </a:bodyPr>
          <a:lstStyle/>
          <a:p>
            <a:r>
              <a:rPr lang="en-US" sz="800" dirty="0" smtClean="0"/>
              <a:t>www.workinfo.com</a:t>
            </a:r>
            <a:endParaRPr lang="en-US" sz="800" dirty="0"/>
          </a:p>
        </p:txBody>
      </p:sp>
      <p:sp>
        <p:nvSpPr>
          <p:cNvPr id="9" name="TextBox 8"/>
          <p:cNvSpPr txBox="1"/>
          <p:nvPr/>
        </p:nvSpPr>
        <p:spPr>
          <a:xfrm>
            <a:off x="304800" y="3820180"/>
            <a:ext cx="5105400" cy="523220"/>
          </a:xfrm>
          <a:prstGeom prst="rect">
            <a:avLst/>
          </a:prstGeom>
          <a:noFill/>
        </p:spPr>
        <p:txBody>
          <a:bodyPr wrap="square" rtlCol="0">
            <a:spAutoFit/>
          </a:bodyPr>
          <a:lstStyle/>
          <a:p>
            <a:r>
              <a:rPr lang="en-US" sz="2800" dirty="0" smtClean="0">
                <a:solidFill>
                  <a:srgbClr val="FF0000"/>
                </a:solidFill>
                <a:latin typeface="Simplified Arabic Fixed" pitchFamily="49" charset="-78"/>
                <a:cs typeface="Simplified Arabic Fixed" pitchFamily="49" charset="-78"/>
              </a:rPr>
              <a:t>DISTRIBUTED WORKFLOW</a:t>
            </a:r>
            <a:endParaRPr lang="en-US" sz="2800" dirty="0">
              <a:solidFill>
                <a:srgbClr val="FF0000"/>
              </a:solidFill>
              <a:latin typeface="Simplified Arabic Fixed" pitchFamily="49" charset="-78"/>
              <a:cs typeface="Simplified Arabic Fixed" pitchFamily="49"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0"/>
            <a:ext cx="9144000" cy="6396037"/>
          </a:xfrm>
          <a:prstGeom prst="rect">
            <a:avLst/>
          </a:prstGeom>
          <a:noFill/>
          <a:ln w="9525">
            <a:noFill/>
            <a:miter lim="800000"/>
            <a:headEnd/>
            <a:tailEnd/>
          </a:ln>
        </p:spPr>
      </p:pic>
      <p:sp>
        <p:nvSpPr>
          <p:cNvPr id="4" name="TextBox 3"/>
          <p:cNvSpPr txBox="1"/>
          <p:nvPr/>
        </p:nvSpPr>
        <p:spPr>
          <a:xfrm>
            <a:off x="609600" y="6474023"/>
            <a:ext cx="83820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5" name="Picture 2"/>
          <p:cNvPicPr>
            <a:picLocks noChangeAspect="1" noChangeArrowheads="1"/>
          </p:cNvPicPr>
          <p:nvPr/>
        </p:nvPicPr>
        <p:blipFill>
          <a:blip r:embed="rId4" cstate="print">
            <a:lum/>
          </a:blip>
          <a:srcRect/>
          <a:stretch>
            <a:fillRect/>
          </a:stretch>
        </p:blipFill>
        <p:spPr bwMode="auto">
          <a:xfrm>
            <a:off x="1143000" y="1727200"/>
            <a:ext cx="7010400" cy="4673600"/>
          </a:xfrm>
          <a:prstGeom prst="rect">
            <a:avLst/>
          </a:prstGeom>
          <a:noFill/>
          <a:ln w="9525">
            <a:noFill/>
            <a:miter lim="800000"/>
            <a:headEnd/>
            <a:tailEnd/>
          </a:ln>
          <a:effectLst>
            <a:outerShdw blurRad="50800" dist="38100" dir="2700000" algn="tl" rotWithShape="0">
              <a:prstClr val="black">
                <a:alpha val="0"/>
              </a:prstClr>
            </a:outerShdw>
          </a:effectLst>
        </p:spPr>
      </p:pic>
      <p:sp>
        <p:nvSpPr>
          <p:cNvPr id="6" name="TextBox 5"/>
          <p:cNvSpPr txBox="1"/>
          <p:nvPr/>
        </p:nvSpPr>
        <p:spPr>
          <a:xfrm>
            <a:off x="152400" y="152400"/>
            <a:ext cx="8839200" cy="1477328"/>
          </a:xfrm>
          <a:prstGeom prst="rect">
            <a:avLst/>
          </a:prstGeom>
          <a:noFill/>
        </p:spPr>
        <p:txBody>
          <a:bodyPr wrap="square" rtlCol="0">
            <a:spAutoFit/>
          </a:bodyPr>
          <a:lstStyle/>
          <a:p>
            <a:pPr algn="ctr"/>
            <a:r>
              <a:rPr lang="en-US" dirty="0" smtClean="0">
                <a:solidFill>
                  <a:schemeClr val="bg1">
                    <a:lumMod val="85000"/>
                  </a:schemeClr>
                </a:solidFill>
                <a:latin typeface="Simplified Arabic Fixed" pitchFamily="49" charset="-78"/>
                <a:cs typeface="Simplified Arabic Fixed" pitchFamily="49" charset="-78"/>
              </a:rPr>
              <a:t>“The museum’s challenge, and indeed its authority in </a:t>
            </a:r>
          </a:p>
          <a:p>
            <a:pPr algn="ctr"/>
            <a:r>
              <a:rPr lang="en-US" dirty="0" smtClean="0">
                <a:solidFill>
                  <a:schemeClr val="bg1">
                    <a:lumMod val="85000"/>
                  </a:schemeClr>
                </a:solidFill>
                <a:latin typeface="Simplified Arabic Fixed" pitchFamily="49" charset="-78"/>
                <a:cs typeface="Simplified Arabic Fixed" pitchFamily="49" charset="-78"/>
              </a:rPr>
              <a:t>the digital age, comes not only from a sense of accumulated expertise, but also from its ability to seamlessly navigate contradictory spaces and practices within this </a:t>
            </a:r>
          </a:p>
          <a:p>
            <a:pPr algn="ctr"/>
            <a:r>
              <a:rPr lang="en-US" dirty="0" smtClean="0">
                <a:solidFill>
                  <a:srgbClr val="FF0000"/>
                </a:solidFill>
                <a:latin typeface="Simplified Arabic Fixed" pitchFamily="49" charset="-78"/>
                <a:cs typeface="Simplified Arabic Fixed" pitchFamily="49" charset="-78"/>
              </a:rPr>
              <a:t>distributed learning network</a:t>
            </a:r>
            <a:r>
              <a:rPr lang="en-US" dirty="0" smtClean="0">
                <a:solidFill>
                  <a:schemeClr val="bg1">
                    <a:lumMod val="85000"/>
                  </a:schemeClr>
                </a:solidFill>
                <a:latin typeface="Simplified Arabic Fixed" pitchFamily="49" charset="-78"/>
                <a:cs typeface="Simplified Arabic Fixed" pitchFamily="49" charset="-78"/>
              </a:rPr>
              <a:t>.”</a:t>
            </a:r>
            <a:endParaRPr lang="en-US" dirty="0">
              <a:solidFill>
                <a:schemeClr val="bg1">
                  <a:lumMod val="85000"/>
                </a:schemeClr>
              </a:solidFill>
              <a:latin typeface="Simplified Arabic Fixed" pitchFamily="49" charset="-78"/>
              <a:cs typeface="Simplified Arabic Fixed" pitchFamily="49" charset="-78"/>
            </a:endParaRPr>
          </a:p>
        </p:txBody>
      </p:sp>
      <p:sp>
        <p:nvSpPr>
          <p:cNvPr id="7" name="TextBox 6"/>
          <p:cNvSpPr txBox="1"/>
          <p:nvPr/>
        </p:nvSpPr>
        <p:spPr>
          <a:xfrm>
            <a:off x="6781800" y="6172201"/>
            <a:ext cx="1600200" cy="246221"/>
          </a:xfrm>
          <a:prstGeom prst="rect">
            <a:avLst/>
          </a:prstGeom>
          <a:noFill/>
        </p:spPr>
        <p:txBody>
          <a:bodyPr wrap="square" rtlCol="0">
            <a:spAutoFit/>
          </a:bodyPr>
          <a:lstStyle/>
          <a:p>
            <a:r>
              <a:rPr lang="en-US" sz="1000" dirty="0" smtClean="0"/>
              <a:t>Tomas </a:t>
            </a:r>
            <a:r>
              <a:rPr lang="en-US" sz="1000" dirty="0" err="1" smtClean="0"/>
              <a:t>Saraceno</a:t>
            </a:r>
            <a:r>
              <a:rPr lang="en-US" sz="1000" dirty="0" smtClean="0"/>
              <a:t>, 2009</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152400"/>
            <a:ext cx="9144000" cy="6553200"/>
          </a:xfrm>
          <a:prstGeom prst="rect">
            <a:avLst/>
          </a:prstGeom>
          <a:noFill/>
          <a:ln w="9525">
            <a:noFill/>
            <a:miter lim="800000"/>
            <a:headEnd/>
            <a:tailEnd/>
          </a:ln>
        </p:spPr>
      </p:pic>
      <p:sp>
        <p:nvSpPr>
          <p:cNvPr id="5" name="TextBox 4"/>
          <p:cNvSpPr txBox="1"/>
          <p:nvPr/>
        </p:nvSpPr>
        <p:spPr>
          <a:xfrm>
            <a:off x="609600" y="6474023"/>
            <a:ext cx="81534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4" name="Picture 4" descr="SFO Airport Museum 2"/>
          <p:cNvPicPr>
            <a:picLocks noChangeAspect="1" noChangeArrowheads="1"/>
          </p:cNvPicPr>
          <p:nvPr/>
        </p:nvPicPr>
        <p:blipFill>
          <a:blip r:embed="rId4" cstate="print"/>
          <a:srcRect t="4411" b="4411"/>
          <a:stretch>
            <a:fillRect/>
          </a:stretch>
        </p:blipFill>
        <p:spPr bwMode="auto">
          <a:xfrm>
            <a:off x="5872880" y="3581400"/>
            <a:ext cx="3118720" cy="2133600"/>
          </a:xfrm>
          <a:prstGeom prst="rect">
            <a:avLst/>
          </a:prstGeom>
          <a:noFill/>
          <a:ln w="9525">
            <a:solidFill>
              <a:schemeClr val="tx1"/>
            </a:solidFill>
            <a:miter lim="800000"/>
            <a:headEnd/>
            <a:tailEnd/>
          </a:ln>
        </p:spPr>
      </p:pic>
      <p:pic>
        <p:nvPicPr>
          <p:cNvPr id="7" name="Picture 13" descr="install_2_figpro_sm"/>
          <p:cNvPicPr>
            <a:picLocks noChangeAspect="1" noChangeArrowheads="1"/>
          </p:cNvPicPr>
          <p:nvPr/>
        </p:nvPicPr>
        <p:blipFill>
          <a:blip r:embed="rId5" cstate="print"/>
          <a:srcRect/>
          <a:stretch>
            <a:fillRect/>
          </a:stretch>
        </p:blipFill>
        <p:spPr bwMode="auto">
          <a:xfrm>
            <a:off x="187069" y="2904067"/>
            <a:ext cx="2022731" cy="2734733"/>
          </a:xfrm>
          <a:prstGeom prst="rect">
            <a:avLst/>
          </a:prstGeom>
          <a:noFill/>
          <a:ln w="9525">
            <a:noFill/>
            <a:miter lim="800000"/>
            <a:headEnd/>
            <a:tailEnd/>
          </a:ln>
        </p:spPr>
      </p:pic>
      <p:pic>
        <p:nvPicPr>
          <p:cNvPr id="8" name="Picture 8" descr="Screen-shot-2011-04-27-at-3"/>
          <p:cNvPicPr>
            <a:picLocks noChangeAspect="1" noChangeArrowheads="1"/>
          </p:cNvPicPr>
          <p:nvPr/>
        </p:nvPicPr>
        <p:blipFill>
          <a:blip r:embed="rId6" cstate="print"/>
          <a:srcRect l="2580"/>
          <a:stretch>
            <a:fillRect/>
          </a:stretch>
        </p:blipFill>
        <p:spPr bwMode="auto">
          <a:xfrm>
            <a:off x="722312" y="-76200"/>
            <a:ext cx="4230688" cy="1316038"/>
          </a:xfrm>
          <a:prstGeom prst="rect">
            <a:avLst/>
          </a:prstGeom>
          <a:noFill/>
          <a:ln w="9525">
            <a:noFill/>
            <a:miter lim="800000"/>
            <a:headEnd/>
            <a:tailEnd/>
          </a:ln>
        </p:spPr>
      </p:pic>
      <p:pic>
        <p:nvPicPr>
          <p:cNvPr id="9" name="Picture 2" descr="http://www.hel.fi/hel2/helsinkikaikille/kuvasymbolit/Ladattavat%20kuvat/Museo_Nega.jpg"/>
          <p:cNvPicPr>
            <a:picLocks noChangeAspect="1" noChangeArrowheads="1"/>
          </p:cNvPicPr>
          <p:nvPr/>
        </p:nvPicPr>
        <p:blipFill>
          <a:blip r:embed="rId7" cstate="print"/>
          <a:srcRect l="5080" t="7621" r="5080" b="5080"/>
          <a:stretch>
            <a:fillRect/>
          </a:stretch>
        </p:blipFill>
        <p:spPr bwMode="auto">
          <a:xfrm>
            <a:off x="3581400" y="2907747"/>
            <a:ext cx="1163780" cy="1130853"/>
          </a:xfrm>
          <a:prstGeom prst="rect">
            <a:avLst/>
          </a:prstGeom>
          <a:noFill/>
        </p:spPr>
      </p:pic>
      <p:sp>
        <p:nvSpPr>
          <p:cNvPr id="10" name="TextBox 9"/>
          <p:cNvSpPr txBox="1">
            <a:spLocks noChangeArrowheads="1"/>
          </p:cNvSpPr>
          <p:nvPr/>
        </p:nvSpPr>
        <p:spPr bwMode="auto">
          <a:xfrm>
            <a:off x="6781800" y="5711825"/>
            <a:ext cx="2362200" cy="276999"/>
          </a:xfrm>
          <a:prstGeom prst="rect">
            <a:avLst/>
          </a:prstGeom>
          <a:noFill/>
          <a:ln w="9525">
            <a:noFill/>
            <a:miter lim="800000"/>
            <a:headEnd/>
            <a:tailEnd/>
          </a:ln>
        </p:spPr>
        <p:txBody>
          <a:bodyPr wrap="square">
            <a:spAutoFit/>
          </a:bodyPr>
          <a:lstStyle/>
          <a:p>
            <a:r>
              <a:rPr lang="en-US" sz="1200" dirty="0">
                <a:solidFill>
                  <a:schemeClr val="bg1"/>
                </a:solidFill>
              </a:rPr>
              <a:t>Asian Art Museum at SFO Airport</a:t>
            </a:r>
          </a:p>
        </p:txBody>
      </p:sp>
      <p:sp>
        <p:nvSpPr>
          <p:cNvPr id="11" name="Text Box 14"/>
          <p:cNvSpPr txBox="1">
            <a:spLocks noChangeArrowheads="1"/>
          </p:cNvSpPr>
          <p:nvPr/>
        </p:nvSpPr>
        <p:spPr bwMode="auto">
          <a:xfrm>
            <a:off x="152400" y="5634335"/>
            <a:ext cx="2209800" cy="461665"/>
          </a:xfrm>
          <a:prstGeom prst="rect">
            <a:avLst/>
          </a:prstGeom>
          <a:noFill/>
          <a:ln w="9525">
            <a:noFill/>
            <a:miter lim="800000"/>
            <a:headEnd/>
            <a:tailEnd/>
          </a:ln>
        </p:spPr>
        <p:txBody>
          <a:bodyPr>
            <a:spAutoFit/>
          </a:bodyPr>
          <a:lstStyle/>
          <a:p>
            <a:pPr>
              <a:spcBef>
                <a:spcPct val="50000"/>
              </a:spcBef>
            </a:pPr>
            <a:r>
              <a:rPr lang="en-US" sz="1200" dirty="0">
                <a:solidFill>
                  <a:schemeClr val="bg1"/>
                </a:solidFill>
              </a:rPr>
              <a:t>Folk and Craft Art Museum, Los Angeles</a:t>
            </a:r>
          </a:p>
        </p:txBody>
      </p:sp>
      <p:sp>
        <p:nvSpPr>
          <p:cNvPr id="12" name="Text Box 9"/>
          <p:cNvSpPr txBox="1">
            <a:spLocks noChangeArrowheads="1"/>
          </p:cNvSpPr>
          <p:nvPr/>
        </p:nvSpPr>
        <p:spPr bwMode="auto">
          <a:xfrm>
            <a:off x="685800" y="1229380"/>
            <a:ext cx="2895600" cy="461665"/>
          </a:xfrm>
          <a:prstGeom prst="rect">
            <a:avLst/>
          </a:prstGeom>
          <a:noFill/>
          <a:ln w="9525">
            <a:noFill/>
            <a:miter lim="800000"/>
            <a:headEnd/>
            <a:tailEnd/>
          </a:ln>
        </p:spPr>
        <p:txBody>
          <a:bodyPr wrap="square">
            <a:spAutoFit/>
          </a:bodyPr>
          <a:lstStyle/>
          <a:p>
            <a:pPr>
              <a:spcBef>
                <a:spcPct val="50000"/>
              </a:spcBef>
            </a:pPr>
            <a:r>
              <a:rPr lang="en-US" sz="1200" dirty="0">
                <a:solidFill>
                  <a:schemeClr val="bg1"/>
                </a:solidFill>
              </a:rPr>
              <a:t>Moveable Museum Program, </a:t>
            </a:r>
            <a:r>
              <a:rPr lang="en-US" sz="1200" dirty="0" smtClean="0">
                <a:solidFill>
                  <a:schemeClr val="bg1"/>
                </a:solidFill>
              </a:rPr>
              <a:t>American Museum of Natural History</a:t>
            </a:r>
            <a:endParaRPr lang="en-US" sz="1200" dirty="0">
              <a:solidFill>
                <a:schemeClr val="bg1"/>
              </a:solidFill>
            </a:endParaRPr>
          </a:p>
        </p:txBody>
      </p:sp>
      <p:sp>
        <p:nvSpPr>
          <p:cNvPr id="14" name="Rectangle 5"/>
          <p:cNvSpPr>
            <a:spLocks noChangeArrowheads="1"/>
          </p:cNvSpPr>
          <p:nvPr/>
        </p:nvSpPr>
        <p:spPr bwMode="auto">
          <a:xfrm>
            <a:off x="7467600" y="2362200"/>
            <a:ext cx="1600200" cy="461665"/>
          </a:xfrm>
          <a:prstGeom prst="rect">
            <a:avLst/>
          </a:prstGeom>
          <a:noFill/>
          <a:ln w="9525">
            <a:noFill/>
            <a:miter lim="800000"/>
            <a:headEnd/>
            <a:tailEnd/>
          </a:ln>
        </p:spPr>
        <p:txBody>
          <a:bodyPr wrap="square">
            <a:spAutoFit/>
          </a:bodyPr>
          <a:lstStyle/>
          <a:p>
            <a:pPr algn="r"/>
            <a:r>
              <a:rPr lang="en-US" sz="1200" dirty="0" smtClean="0">
                <a:solidFill>
                  <a:schemeClr val="bg1"/>
                </a:solidFill>
              </a:rPr>
              <a:t>Off the Wall, Walters Museum</a:t>
            </a:r>
            <a:endParaRPr lang="en-US" sz="1200" dirty="0">
              <a:solidFill>
                <a:schemeClr val="bg1"/>
              </a:solidFill>
            </a:endParaRPr>
          </a:p>
        </p:txBody>
      </p:sp>
      <p:pic>
        <p:nvPicPr>
          <p:cNvPr id="35842" name="Picture 2" descr="http://whatweekly.com/wp-content/uploads/2013/07/Patterson.jpg"/>
          <p:cNvPicPr>
            <a:picLocks noChangeAspect="1" noChangeArrowheads="1"/>
          </p:cNvPicPr>
          <p:nvPr/>
        </p:nvPicPr>
        <p:blipFill>
          <a:blip r:embed="rId8" cstate="print"/>
          <a:srcRect l="8621" t="6438" r="8621"/>
          <a:stretch>
            <a:fillRect/>
          </a:stretch>
        </p:blipFill>
        <p:spPr bwMode="auto">
          <a:xfrm>
            <a:off x="6063664" y="76200"/>
            <a:ext cx="3004136" cy="2273996"/>
          </a:xfrm>
          <a:prstGeom prst="rect">
            <a:avLst/>
          </a:prstGeom>
          <a:noFill/>
        </p:spPr>
      </p:pic>
      <p:sp>
        <p:nvSpPr>
          <p:cNvPr id="15" name="TextBox 14"/>
          <p:cNvSpPr txBox="1"/>
          <p:nvPr/>
        </p:nvSpPr>
        <p:spPr>
          <a:xfrm>
            <a:off x="8305800" y="2133600"/>
            <a:ext cx="1905000" cy="215444"/>
          </a:xfrm>
          <a:prstGeom prst="rect">
            <a:avLst/>
          </a:prstGeom>
          <a:noFill/>
        </p:spPr>
        <p:txBody>
          <a:bodyPr wrap="square" rtlCol="0">
            <a:spAutoFit/>
          </a:bodyPr>
          <a:lstStyle/>
          <a:p>
            <a:r>
              <a:rPr lang="en-US" sz="800" dirty="0" smtClean="0">
                <a:solidFill>
                  <a:schemeClr val="bg1">
                    <a:lumMod val="65000"/>
                  </a:schemeClr>
                </a:solidFill>
              </a:rPr>
              <a:t>Scott Burkholder</a:t>
            </a:r>
            <a:endParaRPr lang="en-US" sz="800" dirty="0">
              <a:solidFill>
                <a:schemeClr val="bg1">
                  <a:lumMod val="65000"/>
                </a:schemeClr>
              </a:solidFill>
            </a:endParaRPr>
          </a:p>
        </p:txBody>
      </p:sp>
      <p:pic>
        <p:nvPicPr>
          <p:cNvPr id="35843" name="Picture 3"/>
          <p:cNvPicPr>
            <a:picLocks noChangeAspect="1" noChangeArrowheads="1"/>
          </p:cNvPicPr>
          <p:nvPr/>
        </p:nvPicPr>
        <p:blipFill>
          <a:blip r:embed="rId9" cstate="print"/>
          <a:srcRect l="6000" t="9375" r="6750" b="73125"/>
          <a:stretch>
            <a:fillRect/>
          </a:stretch>
        </p:blipFill>
        <p:spPr bwMode="auto">
          <a:xfrm>
            <a:off x="0" y="1790317"/>
            <a:ext cx="5715000" cy="876683"/>
          </a:xfrm>
          <a:prstGeom prst="rect">
            <a:avLst/>
          </a:prstGeom>
          <a:noFill/>
          <a:ln w="9525">
            <a:noFill/>
            <a:miter lim="800000"/>
            <a:headEnd/>
            <a:tailEnd/>
          </a:ln>
        </p:spPr>
      </p:pic>
      <p:sp>
        <p:nvSpPr>
          <p:cNvPr id="16" name="TextBox 15"/>
          <p:cNvSpPr txBox="1"/>
          <p:nvPr/>
        </p:nvSpPr>
        <p:spPr>
          <a:xfrm>
            <a:off x="2667000" y="3992940"/>
            <a:ext cx="2895600" cy="1569660"/>
          </a:xfrm>
          <a:prstGeom prst="rect">
            <a:avLst/>
          </a:prstGeom>
          <a:noFill/>
        </p:spPr>
        <p:txBody>
          <a:bodyPr wrap="square" rtlCol="0">
            <a:spAutoFit/>
          </a:bodyPr>
          <a:lstStyle/>
          <a:p>
            <a:pPr algn="ctr"/>
            <a:r>
              <a:rPr lang="en-US" sz="3200" dirty="0" smtClean="0">
                <a:solidFill>
                  <a:schemeClr val="bg1">
                    <a:lumMod val="50000"/>
                  </a:schemeClr>
                </a:solidFill>
                <a:latin typeface="Simplified Arabic Fixed" pitchFamily="49" charset="-78"/>
                <a:cs typeface="Simplified Arabic Fixed" pitchFamily="49" charset="-78"/>
              </a:rPr>
              <a:t>THE DISTRIBUTED MUSEUM</a:t>
            </a:r>
            <a:endParaRPr lang="en-US" sz="3200" dirty="0">
              <a:solidFill>
                <a:schemeClr val="bg1">
                  <a:lumMod val="50000"/>
                </a:schemeClr>
              </a:solidFill>
              <a:latin typeface="Simplified Arabic Fixed" pitchFamily="49" charset="-78"/>
              <a:cs typeface="Simplified Arabic Fixed" pitchFamily="49"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0"/>
            <a:ext cx="9144000" cy="6396037"/>
          </a:xfrm>
          <a:prstGeom prst="rect">
            <a:avLst/>
          </a:prstGeom>
          <a:noFill/>
          <a:ln w="9525">
            <a:noFill/>
            <a:miter lim="800000"/>
            <a:headEnd/>
            <a:tailEnd/>
          </a:ln>
        </p:spPr>
      </p:pic>
      <p:sp>
        <p:nvSpPr>
          <p:cNvPr id="5" name="TextBox 4"/>
          <p:cNvSpPr txBox="1"/>
          <p:nvPr/>
        </p:nvSpPr>
        <p:spPr>
          <a:xfrm>
            <a:off x="609600" y="6474023"/>
            <a:ext cx="81534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7169" name="Picture 1"/>
          <p:cNvPicPr>
            <a:picLocks noChangeAspect="1" noChangeArrowheads="1"/>
          </p:cNvPicPr>
          <p:nvPr/>
        </p:nvPicPr>
        <p:blipFill>
          <a:blip r:embed="rId4" cstate="print"/>
          <a:srcRect l="18000" t="3750" r="19500"/>
          <a:stretch>
            <a:fillRect/>
          </a:stretch>
        </p:blipFill>
        <p:spPr bwMode="auto">
          <a:xfrm>
            <a:off x="0" y="0"/>
            <a:ext cx="3834298" cy="4876800"/>
          </a:xfrm>
          <a:prstGeom prst="rect">
            <a:avLst/>
          </a:prstGeom>
          <a:noFill/>
          <a:ln w="9525">
            <a:noFill/>
            <a:miter lim="800000"/>
            <a:headEnd/>
            <a:tailEnd/>
          </a:ln>
        </p:spPr>
      </p:pic>
      <p:sp>
        <p:nvSpPr>
          <p:cNvPr id="7" name="TextBox 6"/>
          <p:cNvSpPr txBox="1"/>
          <p:nvPr/>
        </p:nvSpPr>
        <p:spPr>
          <a:xfrm>
            <a:off x="4191000" y="772180"/>
            <a:ext cx="5029200" cy="523220"/>
          </a:xfrm>
          <a:prstGeom prst="rect">
            <a:avLst/>
          </a:prstGeom>
          <a:noFill/>
        </p:spPr>
        <p:txBody>
          <a:bodyPr wrap="square" rtlCol="0">
            <a:spAutoFit/>
          </a:bodyPr>
          <a:lstStyle/>
          <a:p>
            <a:r>
              <a:rPr lang="en-US" sz="2800" b="1" dirty="0" smtClean="0">
                <a:solidFill>
                  <a:srgbClr val="FF0000"/>
                </a:solidFill>
                <a:latin typeface="Simplified Arabic Fixed" pitchFamily="49" charset="-78"/>
                <a:cs typeface="Simplified Arabic Fixed" pitchFamily="49" charset="-78"/>
              </a:rPr>
              <a:t>THE MUSEUM EXPERIENCE</a:t>
            </a:r>
            <a:endParaRPr lang="en-US" sz="2800" b="1" dirty="0">
              <a:solidFill>
                <a:srgbClr val="FF0000"/>
              </a:solidFill>
              <a:latin typeface="Simplified Arabic Fixed" pitchFamily="49" charset="-78"/>
              <a:cs typeface="Simplified Arabic Fixed" pitchFamily="49" charset="-78"/>
            </a:endParaRPr>
          </a:p>
        </p:txBody>
      </p:sp>
      <p:pic>
        <p:nvPicPr>
          <p:cNvPr id="19458" name="Picture 2" descr="http://www.idiom.co/wp-content/uploads/2013/04/CMA-CollectionWall.jpg"/>
          <p:cNvPicPr>
            <a:picLocks noChangeAspect="1" noChangeArrowheads="1"/>
          </p:cNvPicPr>
          <p:nvPr/>
        </p:nvPicPr>
        <p:blipFill>
          <a:blip r:embed="rId5" cstate="print"/>
          <a:srcRect/>
          <a:stretch>
            <a:fillRect/>
          </a:stretch>
        </p:blipFill>
        <p:spPr bwMode="auto">
          <a:xfrm>
            <a:off x="5257800" y="1676400"/>
            <a:ext cx="3657600" cy="2438400"/>
          </a:xfrm>
          <a:prstGeom prst="rect">
            <a:avLst/>
          </a:prstGeom>
          <a:noFill/>
        </p:spPr>
      </p:pic>
      <p:sp>
        <p:nvSpPr>
          <p:cNvPr id="8" name="Rectangle 7"/>
          <p:cNvSpPr/>
          <p:nvPr/>
        </p:nvSpPr>
        <p:spPr>
          <a:xfrm>
            <a:off x="7899519" y="3944779"/>
            <a:ext cx="793807" cy="215444"/>
          </a:xfrm>
          <a:prstGeom prst="rect">
            <a:avLst/>
          </a:prstGeom>
        </p:spPr>
        <p:txBody>
          <a:bodyPr wrap="none">
            <a:spAutoFit/>
          </a:bodyPr>
          <a:lstStyle/>
          <a:p>
            <a:r>
              <a:rPr lang="en-US" sz="800" dirty="0" smtClean="0">
                <a:solidFill>
                  <a:schemeClr val="bg1">
                    <a:lumMod val="50000"/>
                  </a:schemeClr>
                </a:solidFill>
              </a:rPr>
              <a:t>www.idiom.co</a:t>
            </a:r>
            <a:endParaRPr lang="en-US" sz="800" dirty="0">
              <a:solidFill>
                <a:schemeClr val="bg1">
                  <a:lumMod val="50000"/>
                </a:schemeClr>
              </a:solidFill>
            </a:endParaRPr>
          </a:p>
        </p:txBody>
      </p:sp>
      <p:pic>
        <p:nvPicPr>
          <p:cNvPr id="19468" name="Picture 12" descr="http://cdnph.upi.com/collection/fp/upi/6981/473e92eb6e0b8126542caa939c955f56/Ron-Arad-720-art-installation-in-Jerusalem_4_1.jpg"/>
          <p:cNvPicPr>
            <a:picLocks noChangeAspect="1" noChangeArrowheads="1"/>
          </p:cNvPicPr>
          <p:nvPr/>
        </p:nvPicPr>
        <p:blipFill>
          <a:blip r:embed="rId6" cstate="print"/>
          <a:srcRect b="6214"/>
          <a:stretch>
            <a:fillRect/>
          </a:stretch>
        </p:blipFill>
        <p:spPr bwMode="auto">
          <a:xfrm>
            <a:off x="5257530" y="4121374"/>
            <a:ext cx="3657869" cy="2279426"/>
          </a:xfrm>
          <a:prstGeom prst="rect">
            <a:avLst/>
          </a:prstGeom>
          <a:noFill/>
        </p:spPr>
      </p:pic>
      <p:sp>
        <p:nvSpPr>
          <p:cNvPr id="15" name="Rectangle 14"/>
          <p:cNvSpPr/>
          <p:nvPr/>
        </p:nvSpPr>
        <p:spPr>
          <a:xfrm>
            <a:off x="8221837" y="6185356"/>
            <a:ext cx="769763" cy="215444"/>
          </a:xfrm>
          <a:prstGeom prst="rect">
            <a:avLst/>
          </a:prstGeom>
        </p:spPr>
        <p:txBody>
          <a:bodyPr wrap="none">
            <a:spAutoFit/>
          </a:bodyPr>
          <a:lstStyle/>
          <a:p>
            <a:r>
              <a:rPr lang="en-US" sz="800" dirty="0" smtClean="0">
                <a:solidFill>
                  <a:schemeClr val="bg1">
                    <a:lumMod val="50000"/>
                  </a:schemeClr>
                </a:solidFill>
              </a:rPr>
              <a:t>www.upi.com</a:t>
            </a:r>
            <a:endParaRPr lang="en-US" sz="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1"/>
            <a:ext cx="9144000" cy="6400800"/>
          </a:xfrm>
          <a:prstGeom prst="rect">
            <a:avLst/>
          </a:prstGeom>
          <a:noFill/>
          <a:ln w="9525">
            <a:noFill/>
            <a:miter lim="800000"/>
            <a:headEnd/>
            <a:tailEnd/>
          </a:ln>
        </p:spPr>
      </p:pic>
      <p:sp>
        <p:nvSpPr>
          <p:cNvPr id="5" name="TextBox 4"/>
          <p:cNvSpPr txBox="1"/>
          <p:nvPr/>
        </p:nvSpPr>
        <p:spPr>
          <a:xfrm>
            <a:off x="609600" y="6474023"/>
            <a:ext cx="82296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
        <p:nvSpPr>
          <p:cNvPr id="4" name="Left-Right Arrow 3"/>
          <p:cNvSpPr/>
          <p:nvPr/>
        </p:nvSpPr>
        <p:spPr>
          <a:xfrm>
            <a:off x="1981200" y="4572000"/>
            <a:ext cx="5181600" cy="838200"/>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1981200" y="762000"/>
            <a:ext cx="5181600" cy="838200"/>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1981200" y="2057400"/>
            <a:ext cx="5181600" cy="838200"/>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Right Arrow 7"/>
          <p:cNvSpPr/>
          <p:nvPr/>
        </p:nvSpPr>
        <p:spPr>
          <a:xfrm>
            <a:off x="1981200" y="3352800"/>
            <a:ext cx="5181600" cy="838200"/>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1051441"/>
            <a:ext cx="1752600" cy="4739759"/>
          </a:xfrm>
          <a:prstGeom prst="rect">
            <a:avLst/>
          </a:prstGeom>
          <a:noFill/>
        </p:spPr>
        <p:txBody>
          <a:bodyPr wrap="square" rtlCol="0">
            <a:spAutoFit/>
          </a:bodyPr>
          <a:lstStyle/>
          <a:p>
            <a:pPr algn="r"/>
            <a:r>
              <a:rPr lang="en-US" sz="2400" b="1" dirty="0" smtClean="0">
                <a:solidFill>
                  <a:srgbClr val="FF0000"/>
                </a:solidFill>
                <a:latin typeface="Simplified Arabic Fixed" pitchFamily="49" charset="-78"/>
                <a:cs typeface="Simplified Arabic Fixed" pitchFamily="49" charset="-78"/>
              </a:rPr>
              <a:t>PHYSICAL</a:t>
            </a:r>
          </a:p>
          <a:p>
            <a:pPr algn="r"/>
            <a:endParaRPr lang="en-US" sz="1000" b="1" dirty="0" smtClean="0">
              <a:solidFill>
                <a:srgbClr val="FF0000"/>
              </a:solidFill>
              <a:latin typeface="Simplified Arabic Fixed" pitchFamily="49" charset="-78"/>
              <a:cs typeface="Simplified Arabic Fixed" pitchFamily="49" charset="-78"/>
            </a:endParaRPr>
          </a:p>
          <a:p>
            <a:pPr algn="r"/>
            <a:endParaRPr lang="en-US" sz="1000" b="1" dirty="0" smtClean="0">
              <a:solidFill>
                <a:srgbClr val="FF0000"/>
              </a:solidFill>
              <a:latin typeface="Simplified Arabic Fixed" pitchFamily="49" charset="-78"/>
              <a:cs typeface="Simplified Arabic Fixed" pitchFamily="49" charset="-78"/>
            </a:endParaRPr>
          </a:p>
          <a:p>
            <a:pPr algn="r"/>
            <a:endParaRPr lang="en-US" sz="1000" b="1" dirty="0" smtClean="0">
              <a:solidFill>
                <a:srgbClr val="FF0000"/>
              </a:solidFill>
              <a:latin typeface="Simplified Arabic Fixed" pitchFamily="49" charset="-78"/>
              <a:cs typeface="Simplified Arabic Fixed" pitchFamily="49" charset="-78"/>
            </a:endParaRPr>
          </a:p>
          <a:p>
            <a:pPr algn="r"/>
            <a:endParaRPr lang="en-US" sz="1000" b="1" dirty="0" smtClean="0">
              <a:solidFill>
                <a:srgbClr val="FF0000"/>
              </a:solidFill>
              <a:latin typeface="Simplified Arabic Fixed" pitchFamily="49" charset="-78"/>
              <a:cs typeface="Simplified Arabic Fixed" pitchFamily="49" charset="-78"/>
            </a:endParaRPr>
          </a:p>
          <a:p>
            <a:pPr algn="r"/>
            <a:endParaRPr lang="en-US" sz="2400" b="1" dirty="0" smtClean="0">
              <a:solidFill>
                <a:srgbClr val="FF0000"/>
              </a:solidFill>
              <a:latin typeface="Simplified Arabic Fixed" pitchFamily="49" charset="-78"/>
              <a:cs typeface="Simplified Arabic Fixed" pitchFamily="49" charset="-78"/>
            </a:endParaRPr>
          </a:p>
          <a:p>
            <a:pPr algn="r"/>
            <a:r>
              <a:rPr lang="en-US" sz="2400" b="1" dirty="0" smtClean="0">
                <a:solidFill>
                  <a:srgbClr val="FF0000"/>
                </a:solidFill>
                <a:latin typeface="Simplified Arabic Fixed" pitchFamily="49" charset="-78"/>
                <a:cs typeface="Simplified Arabic Fixed" pitchFamily="49" charset="-78"/>
              </a:rPr>
              <a:t>FIXED</a:t>
            </a:r>
          </a:p>
          <a:p>
            <a:pPr algn="r"/>
            <a:endParaRPr lang="en-US" sz="1000" b="1" dirty="0" smtClean="0">
              <a:solidFill>
                <a:srgbClr val="FF0000"/>
              </a:solidFill>
              <a:latin typeface="Simplified Arabic Fixed" pitchFamily="49" charset="-78"/>
              <a:cs typeface="Simplified Arabic Fixed" pitchFamily="49" charset="-78"/>
            </a:endParaRPr>
          </a:p>
          <a:p>
            <a:pPr algn="r"/>
            <a:endParaRPr lang="en-US" sz="1000" b="1" dirty="0" smtClean="0">
              <a:solidFill>
                <a:srgbClr val="FF0000"/>
              </a:solidFill>
              <a:latin typeface="Simplified Arabic Fixed" pitchFamily="49" charset="-78"/>
              <a:cs typeface="Simplified Arabic Fixed" pitchFamily="49" charset="-78"/>
            </a:endParaRPr>
          </a:p>
          <a:p>
            <a:pPr algn="r"/>
            <a:endParaRPr lang="en-US" sz="1000" b="1" dirty="0" smtClean="0">
              <a:solidFill>
                <a:srgbClr val="FF0000"/>
              </a:solidFill>
              <a:latin typeface="Simplified Arabic Fixed" pitchFamily="49" charset="-78"/>
              <a:cs typeface="Simplified Arabic Fixed" pitchFamily="49" charset="-78"/>
            </a:endParaRPr>
          </a:p>
          <a:p>
            <a:pPr algn="r"/>
            <a:endParaRPr lang="en-US" sz="2400" b="1" dirty="0" smtClean="0">
              <a:solidFill>
                <a:srgbClr val="FF0000"/>
              </a:solidFill>
              <a:latin typeface="Simplified Arabic Fixed" pitchFamily="49" charset="-78"/>
              <a:cs typeface="Simplified Arabic Fixed" pitchFamily="49" charset="-78"/>
            </a:endParaRPr>
          </a:p>
          <a:p>
            <a:pPr algn="r"/>
            <a:r>
              <a:rPr lang="en-US" sz="2400" b="1" dirty="0" smtClean="0">
                <a:solidFill>
                  <a:srgbClr val="FF0000"/>
                </a:solidFill>
                <a:latin typeface="Simplified Arabic Fixed" pitchFamily="49" charset="-78"/>
                <a:cs typeface="Simplified Arabic Fixed" pitchFamily="49" charset="-78"/>
              </a:rPr>
              <a:t>LOCAL</a:t>
            </a:r>
          </a:p>
          <a:p>
            <a:pPr algn="r"/>
            <a:endParaRPr lang="en-US" sz="2400" b="1" dirty="0" smtClean="0">
              <a:solidFill>
                <a:srgbClr val="FF0000"/>
              </a:solidFill>
              <a:latin typeface="Simplified Arabic Fixed" pitchFamily="49" charset="-78"/>
              <a:cs typeface="Simplified Arabic Fixed" pitchFamily="49" charset="-78"/>
            </a:endParaRPr>
          </a:p>
          <a:p>
            <a:pPr algn="r"/>
            <a:endParaRPr lang="en-US" sz="1000" b="1" dirty="0" smtClean="0">
              <a:solidFill>
                <a:srgbClr val="FF0000"/>
              </a:solidFill>
              <a:latin typeface="Simplified Arabic Fixed" pitchFamily="49" charset="-78"/>
              <a:cs typeface="Simplified Arabic Fixed" pitchFamily="49" charset="-78"/>
            </a:endParaRPr>
          </a:p>
          <a:p>
            <a:pPr algn="r"/>
            <a:endParaRPr lang="en-US" sz="1000" b="1" dirty="0" smtClean="0">
              <a:solidFill>
                <a:srgbClr val="FF0000"/>
              </a:solidFill>
              <a:latin typeface="Simplified Arabic Fixed" pitchFamily="49" charset="-78"/>
              <a:cs typeface="Simplified Arabic Fixed" pitchFamily="49" charset="-78"/>
            </a:endParaRPr>
          </a:p>
          <a:p>
            <a:pPr algn="r"/>
            <a:endParaRPr lang="en-US" sz="1000" b="1" dirty="0" smtClean="0">
              <a:solidFill>
                <a:srgbClr val="FF0000"/>
              </a:solidFill>
              <a:latin typeface="Simplified Arabic Fixed" pitchFamily="49" charset="-78"/>
              <a:cs typeface="Simplified Arabic Fixed" pitchFamily="49" charset="-78"/>
            </a:endParaRPr>
          </a:p>
          <a:p>
            <a:pPr algn="r"/>
            <a:endParaRPr lang="en-US" sz="1000" b="1" dirty="0" smtClean="0">
              <a:solidFill>
                <a:srgbClr val="FF0000"/>
              </a:solidFill>
              <a:latin typeface="Simplified Arabic Fixed" pitchFamily="49" charset="-78"/>
              <a:cs typeface="Simplified Arabic Fixed" pitchFamily="49" charset="-78"/>
            </a:endParaRPr>
          </a:p>
          <a:p>
            <a:pPr algn="r"/>
            <a:r>
              <a:rPr lang="en-US" sz="2400" b="1" dirty="0" smtClean="0">
                <a:solidFill>
                  <a:srgbClr val="FF0000"/>
                </a:solidFill>
                <a:latin typeface="Simplified Arabic Fixed" pitchFamily="49" charset="-78"/>
                <a:cs typeface="Simplified Arabic Fixed" pitchFamily="49" charset="-78"/>
              </a:rPr>
              <a:t>CLOSED</a:t>
            </a:r>
          </a:p>
          <a:p>
            <a:pPr algn="ctr"/>
            <a:endParaRPr lang="en-US" sz="2400" b="1" dirty="0">
              <a:solidFill>
                <a:srgbClr val="FF0000"/>
              </a:solidFill>
              <a:latin typeface="Simplified Arabic Fixed" pitchFamily="49" charset="-78"/>
              <a:cs typeface="Simplified Arabic Fixed" pitchFamily="49" charset="-78"/>
            </a:endParaRPr>
          </a:p>
        </p:txBody>
      </p:sp>
      <p:sp>
        <p:nvSpPr>
          <p:cNvPr id="11" name="TextBox 10"/>
          <p:cNvSpPr txBox="1"/>
          <p:nvPr/>
        </p:nvSpPr>
        <p:spPr>
          <a:xfrm>
            <a:off x="7315200" y="990600"/>
            <a:ext cx="1524000" cy="4339650"/>
          </a:xfrm>
          <a:prstGeom prst="rect">
            <a:avLst/>
          </a:prstGeom>
          <a:noFill/>
        </p:spPr>
        <p:txBody>
          <a:bodyPr wrap="square" rtlCol="0">
            <a:spAutoFit/>
          </a:bodyPr>
          <a:lstStyle/>
          <a:p>
            <a:r>
              <a:rPr lang="en-US" sz="2400" b="1" dirty="0" smtClean="0">
                <a:solidFill>
                  <a:srgbClr val="FF0000"/>
                </a:solidFill>
                <a:latin typeface="Simplified Arabic Fixed" pitchFamily="49" charset="-78"/>
                <a:cs typeface="Simplified Arabic Fixed" pitchFamily="49" charset="-78"/>
              </a:rPr>
              <a:t>VIRTUAL</a:t>
            </a: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r>
              <a:rPr lang="en-US" sz="2400" b="1" dirty="0" smtClean="0">
                <a:solidFill>
                  <a:srgbClr val="FF0000"/>
                </a:solidFill>
                <a:latin typeface="Simplified Arabic Fixed" pitchFamily="49" charset="-78"/>
                <a:cs typeface="Simplified Arabic Fixed" pitchFamily="49" charset="-78"/>
              </a:rPr>
              <a:t>MOBILE</a:t>
            </a: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r>
              <a:rPr lang="en-US" sz="2400" b="1" dirty="0" smtClean="0">
                <a:solidFill>
                  <a:srgbClr val="FF0000"/>
                </a:solidFill>
                <a:latin typeface="Simplified Arabic Fixed" pitchFamily="49" charset="-78"/>
                <a:cs typeface="Simplified Arabic Fixed" pitchFamily="49" charset="-78"/>
              </a:rPr>
              <a:t>GLOBAL</a:t>
            </a: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endParaRPr lang="en-US" sz="1000" b="1" dirty="0" smtClean="0">
              <a:solidFill>
                <a:srgbClr val="FF0000"/>
              </a:solidFill>
              <a:latin typeface="Simplified Arabic Fixed" pitchFamily="49" charset="-78"/>
              <a:cs typeface="Simplified Arabic Fixed" pitchFamily="49" charset="-78"/>
            </a:endParaRPr>
          </a:p>
          <a:p>
            <a:r>
              <a:rPr lang="en-US" sz="2400" b="1" dirty="0" smtClean="0">
                <a:solidFill>
                  <a:srgbClr val="FF0000"/>
                </a:solidFill>
                <a:latin typeface="Simplified Arabic Fixed" pitchFamily="49" charset="-78"/>
                <a:cs typeface="Simplified Arabic Fixed" pitchFamily="49" charset="-78"/>
              </a:rPr>
              <a:t>OPEN</a:t>
            </a:r>
            <a:endParaRPr lang="en-US" sz="2400" b="1" dirty="0">
              <a:solidFill>
                <a:srgbClr val="FF0000"/>
              </a:solidFill>
              <a:latin typeface="Simplified Arabic Fixed" pitchFamily="49" charset="-78"/>
              <a:cs typeface="Simplified Arabic Fixed" pitchFamily="49"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grpId="0" nodeType="withEffect">
                                  <p:stCondLst>
                                    <p:cond delay="0"/>
                                  </p:stCondLst>
                                  <p:childTnLst>
                                    <p:animMotion origin="layout" path="M 0.425 -0.00556 L -0.48333 0.00555 " pathEditMode="relative" rAng="0" ptsTypes="AA">
                                      <p:cBhvr>
                                        <p:cTn id="6" dur="5000" fill="hold"/>
                                        <p:tgtEl>
                                          <p:spTgt spid="4"/>
                                        </p:tgtEl>
                                        <p:attrNameLst>
                                          <p:attrName>ppt_x</p:attrName>
                                          <p:attrName>ppt_y</p:attrName>
                                        </p:attrNameLst>
                                      </p:cBhvr>
                                      <p:rCtr x="-45400" y="600"/>
                                    </p:animMotion>
                                  </p:childTnLst>
                                </p:cTn>
                              </p:par>
                              <p:par>
                                <p:cTn id="7" presetID="35" presetClass="path" presetSubtype="0" repeatCount="indefinite" accel="50000" decel="50000" autoRev="1" fill="hold" grpId="0" nodeType="withEffect">
                                  <p:stCondLst>
                                    <p:cond delay="0"/>
                                  </p:stCondLst>
                                  <p:childTnLst>
                                    <p:animMotion origin="layout" path="M 0.425 -0.00556 L -0.48333 0.00555 " pathEditMode="relative" rAng="0" ptsTypes="AA">
                                      <p:cBhvr>
                                        <p:cTn id="8" dur="5000" fill="hold"/>
                                        <p:tgtEl>
                                          <p:spTgt spid="6"/>
                                        </p:tgtEl>
                                        <p:attrNameLst>
                                          <p:attrName>ppt_x</p:attrName>
                                          <p:attrName>ppt_y</p:attrName>
                                        </p:attrNameLst>
                                      </p:cBhvr>
                                      <p:rCtr x="-45400" y="600"/>
                                    </p:animMotion>
                                  </p:childTnLst>
                                </p:cTn>
                              </p:par>
                              <p:par>
                                <p:cTn id="9" presetID="35" presetClass="path" presetSubtype="0" repeatCount="indefinite" accel="50000" decel="50000" autoRev="1" fill="hold" grpId="0" nodeType="withEffect">
                                  <p:stCondLst>
                                    <p:cond delay="0"/>
                                  </p:stCondLst>
                                  <p:childTnLst>
                                    <p:animMotion origin="layout" path="M 0.425 -0.00556 L -0.48333 0.00555 " pathEditMode="relative" rAng="0" ptsTypes="AA">
                                      <p:cBhvr>
                                        <p:cTn id="10" dur="5000" fill="hold"/>
                                        <p:tgtEl>
                                          <p:spTgt spid="7"/>
                                        </p:tgtEl>
                                        <p:attrNameLst>
                                          <p:attrName>ppt_x</p:attrName>
                                          <p:attrName>ppt_y</p:attrName>
                                        </p:attrNameLst>
                                      </p:cBhvr>
                                      <p:rCtr x="-45400" y="600"/>
                                    </p:animMotion>
                                  </p:childTnLst>
                                </p:cTn>
                              </p:par>
                              <p:par>
                                <p:cTn id="11" presetID="35" presetClass="path" presetSubtype="0" repeatCount="indefinite" accel="50000" decel="50000" autoRev="1" fill="hold" grpId="0" nodeType="withEffect">
                                  <p:stCondLst>
                                    <p:cond delay="0"/>
                                  </p:stCondLst>
                                  <p:childTnLst>
                                    <p:animMotion origin="layout" path="M 0.425 -0.00556 L -0.48333 0.00555 " pathEditMode="relative" rAng="0" ptsTypes="AA">
                                      <p:cBhvr>
                                        <p:cTn id="12" dur="5000" fill="hold"/>
                                        <p:tgtEl>
                                          <p:spTgt spid="8"/>
                                        </p:tgtEl>
                                        <p:attrNameLst>
                                          <p:attrName>ppt_x</p:attrName>
                                          <p:attrName>ppt_y</p:attrName>
                                        </p:attrNameLst>
                                      </p:cBhvr>
                                      <p:rCtr x="-454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blackboard-backgrounds-wallpapers.jpg"/>
          <p:cNvPicPr>
            <a:picLocks noGrp="1" noChangeAspect="1"/>
          </p:cNvPicPr>
          <p:nvPr isPhoto="1"/>
        </p:nvPicPr>
        <p:blipFill>
          <a:blip r:embed="rId3" cstate="print"/>
          <a:srcRect/>
          <a:stretch>
            <a:fillRect/>
          </a:stretch>
        </p:blipFill>
        <p:spPr bwMode="auto">
          <a:xfrm>
            <a:off x="0" y="0"/>
            <a:ext cx="9144000" cy="6400800"/>
          </a:xfrm>
          <a:prstGeom prst="rect">
            <a:avLst/>
          </a:prstGeom>
          <a:noFill/>
          <a:ln w="9525">
            <a:noFill/>
            <a:miter lim="800000"/>
            <a:headEnd/>
            <a:tailEnd/>
          </a:ln>
        </p:spPr>
      </p:pic>
      <p:sp>
        <p:nvSpPr>
          <p:cNvPr id="5" name="TextBox 4"/>
          <p:cNvSpPr txBox="1"/>
          <p:nvPr/>
        </p:nvSpPr>
        <p:spPr>
          <a:xfrm>
            <a:off x="609600" y="6474023"/>
            <a:ext cx="81534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10" name="Picture 5"/>
          <p:cNvPicPr>
            <a:picLocks noChangeAspect="1" noChangeArrowheads="1"/>
          </p:cNvPicPr>
          <p:nvPr/>
        </p:nvPicPr>
        <p:blipFill>
          <a:blip r:embed="rId4" cstate="print"/>
          <a:srcRect l="16002" r="18002" b="6400"/>
          <a:stretch>
            <a:fillRect/>
          </a:stretch>
        </p:blipFill>
        <p:spPr bwMode="auto">
          <a:xfrm>
            <a:off x="1" y="3914775"/>
            <a:ext cx="2743199" cy="2486025"/>
          </a:xfrm>
          <a:prstGeom prst="rect">
            <a:avLst/>
          </a:prstGeom>
          <a:noFill/>
          <a:ln w="9525">
            <a:noFill/>
            <a:miter lim="800000"/>
            <a:headEnd/>
            <a:tailEnd/>
          </a:ln>
        </p:spPr>
      </p:pic>
      <p:pic>
        <p:nvPicPr>
          <p:cNvPr id="4097" name="Picture 1"/>
          <p:cNvPicPr>
            <a:picLocks noChangeAspect="1" noChangeArrowheads="1"/>
          </p:cNvPicPr>
          <p:nvPr/>
        </p:nvPicPr>
        <p:blipFill>
          <a:blip r:embed="rId5" cstate="print"/>
          <a:srcRect l="10500" r="9750"/>
          <a:stretch>
            <a:fillRect/>
          </a:stretch>
        </p:blipFill>
        <p:spPr bwMode="auto">
          <a:xfrm>
            <a:off x="6572250" y="0"/>
            <a:ext cx="2571750" cy="2579812"/>
          </a:xfrm>
          <a:prstGeom prst="rect">
            <a:avLst/>
          </a:prstGeom>
          <a:noFill/>
          <a:ln w="9525">
            <a:noFill/>
            <a:miter lim="800000"/>
            <a:headEnd/>
            <a:tailEnd/>
          </a:ln>
        </p:spPr>
      </p:pic>
      <p:pic>
        <p:nvPicPr>
          <p:cNvPr id="11" name="Picture 4"/>
          <p:cNvPicPr>
            <a:picLocks noChangeAspect="1" noChangeArrowheads="1"/>
          </p:cNvPicPr>
          <p:nvPr/>
        </p:nvPicPr>
        <p:blipFill>
          <a:blip r:embed="rId6" cstate="print"/>
          <a:srcRect l="6000" r="8250"/>
          <a:stretch>
            <a:fillRect/>
          </a:stretch>
        </p:blipFill>
        <p:spPr bwMode="auto">
          <a:xfrm>
            <a:off x="0" y="0"/>
            <a:ext cx="2819400" cy="2590800"/>
          </a:xfrm>
          <a:prstGeom prst="rect">
            <a:avLst/>
          </a:prstGeom>
          <a:noFill/>
          <a:ln w="9525">
            <a:noFill/>
            <a:miter lim="800000"/>
            <a:headEnd/>
            <a:tailEnd/>
          </a:ln>
        </p:spPr>
      </p:pic>
      <p:sp>
        <p:nvSpPr>
          <p:cNvPr id="12" name="Left-Right Arrow 11"/>
          <p:cNvSpPr/>
          <p:nvPr/>
        </p:nvSpPr>
        <p:spPr>
          <a:xfrm>
            <a:off x="1828800" y="2819400"/>
            <a:ext cx="5638800" cy="838200"/>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971800"/>
            <a:ext cx="2057400" cy="523220"/>
          </a:xfrm>
          <a:prstGeom prst="rect">
            <a:avLst/>
          </a:prstGeom>
          <a:noFill/>
        </p:spPr>
        <p:txBody>
          <a:bodyPr wrap="square" rtlCol="0">
            <a:spAutoFit/>
          </a:bodyPr>
          <a:lstStyle/>
          <a:p>
            <a:r>
              <a:rPr lang="en-US" sz="2800" b="1" dirty="0" smtClean="0">
                <a:solidFill>
                  <a:srgbClr val="FF0000"/>
                </a:solidFill>
                <a:latin typeface="Simplified Arabic Fixed" pitchFamily="49" charset="-78"/>
                <a:cs typeface="Simplified Arabic Fixed" pitchFamily="49" charset="-78"/>
              </a:rPr>
              <a:t>PHYSICAL</a:t>
            </a:r>
            <a:endParaRPr lang="en-US" sz="2800" b="1" dirty="0">
              <a:solidFill>
                <a:srgbClr val="FF0000"/>
              </a:solidFill>
              <a:latin typeface="Simplified Arabic Fixed" pitchFamily="49" charset="-78"/>
              <a:cs typeface="Simplified Arabic Fixed" pitchFamily="49" charset="-78"/>
            </a:endParaRPr>
          </a:p>
        </p:txBody>
      </p:sp>
      <p:sp>
        <p:nvSpPr>
          <p:cNvPr id="14" name="TextBox 13"/>
          <p:cNvSpPr txBox="1"/>
          <p:nvPr/>
        </p:nvSpPr>
        <p:spPr>
          <a:xfrm>
            <a:off x="7391400" y="2971800"/>
            <a:ext cx="1752600" cy="523220"/>
          </a:xfrm>
          <a:prstGeom prst="rect">
            <a:avLst/>
          </a:prstGeom>
          <a:noFill/>
        </p:spPr>
        <p:txBody>
          <a:bodyPr wrap="square" rtlCol="0">
            <a:spAutoFit/>
          </a:bodyPr>
          <a:lstStyle/>
          <a:p>
            <a:r>
              <a:rPr lang="en-US" sz="2800" b="1" dirty="0" smtClean="0">
                <a:solidFill>
                  <a:srgbClr val="FF0000"/>
                </a:solidFill>
                <a:latin typeface="Simplified Arabic Fixed" pitchFamily="49" charset="-78"/>
                <a:cs typeface="Simplified Arabic Fixed" pitchFamily="49" charset="-78"/>
              </a:rPr>
              <a:t>VIRTUAL</a:t>
            </a:r>
            <a:endParaRPr lang="en-US" sz="2800" b="1" dirty="0">
              <a:solidFill>
                <a:srgbClr val="FF0000"/>
              </a:solidFill>
              <a:latin typeface="Simplified Arabic Fixed" pitchFamily="49" charset="-78"/>
              <a:cs typeface="Simplified Arabic Fixed" pitchFamily="49" charset="-78"/>
            </a:endParaRPr>
          </a:p>
        </p:txBody>
      </p:sp>
      <p:pic>
        <p:nvPicPr>
          <p:cNvPr id="15" name="Picture 5" descr="transit4"/>
          <p:cNvPicPr>
            <a:picLocks noChangeAspect="1" noChangeArrowheads="1"/>
          </p:cNvPicPr>
          <p:nvPr/>
        </p:nvPicPr>
        <p:blipFill>
          <a:blip r:embed="rId7" cstate="print"/>
          <a:srcRect/>
          <a:stretch>
            <a:fillRect/>
          </a:stretch>
        </p:blipFill>
        <p:spPr bwMode="auto">
          <a:xfrm>
            <a:off x="6400800" y="3886200"/>
            <a:ext cx="2743200" cy="2507285"/>
          </a:xfrm>
          <a:prstGeom prst="rect">
            <a:avLst/>
          </a:prstGeom>
          <a:noFill/>
          <a:ln w="9525">
            <a:noFill/>
            <a:miter lim="800000"/>
            <a:headEnd/>
            <a:tailEnd/>
          </a:ln>
        </p:spPr>
      </p:pic>
      <p:pic>
        <p:nvPicPr>
          <p:cNvPr id="18" name="Picture 17" descr="C:\Documents and Settings\jorge\My Documents\My Dropbox\My Pictures - USC\MIA iPad Docent (2011).jpg"/>
          <p:cNvPicPr>
            <a:picLocks noChangeAspect="1" noChangeArrowheads="1"/>
          </p:cNvPicPr>
          <p:nvPr/>
        </p:nvPicPr>
        <p:blipFill>
          <a:blip r:embed="rId8" cstate="print"/>
          <a:srcRect t="10103"/>
          <a:stretch>
            <a:fillRect/>
          </a:stretch>
        </p:blipFill>
        <p:spPr bwMode="auto">
          <a:xfrm>
            <a:off x="3657600" y="3810000"/>
            <a:ext cx="1981200" cy="2569389"/>
          </a:xfrm>
          <a:prstGeom prst="rect">
            <a:avLst/>
          </a:prstGeom>
          <a:noFill/>
          <a:ln w="9525">
            <a:noFill/>
            <a:miter lim="800000"/>
            <a:headEnd/>
            <a:tailEnd/>
          </a:ln>
        </p:spPr>
      </p:pic>
      <p:pic>
        <p:nvPicPr>
          <p:cNvPr id="18433" name="Picture 1"/>
          <p:cNvPicPr>
            <a:picLocks noChangeAspect="1" noChangeArrowheads="1"/>
          </p:cNvPicPr>
          <p:nvPr/>
        </p:nvPicPr>
        <p:blipFill>
          <a:blip r:embed="rId9" cstate="print"/>
          <a:srcRect l="30000" t="4688" r="31500" b="24375"/>
          <a:stretch>
            <a:fillRect/>
          </a:stretch>
        </p:blipFill>
        <p:spPr bwMode="auto">
          <a:xfrm>
            <a:off x="3581400" y="0"/>
            <a:ext cx="2057400" cy="2667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grpId="0" nodeType="withEffect">
                                  <p:stCondLst>
                                    <p:cond delay="0"/>
                                  </p:stCondLst>
                                  <p:childTnLst>
                                    <p:animMotion origin="layout" path="M 0.425 -0.00556 L -0.48333 0.00555 " pathEditMode="fixed" rAng="0" ptsTypes="AA">
                                      <p:cBhvr>
                                        <p:cTn id="6" dur="5000" fill="hold"/>
                                        <p:tgtEl>
                                          <p:spTgt spid="12"/>
                                        </p:tgtEl>
                                        <p:attrNameLst>
                                          <p:attrName>ppt_x</p:attrName>
                                          <p:attrName>ppt_y</p:attrName>
                                        </p:attrNameLst>
                                      </p:cBhvr>
                                      <p:rCtr x="-454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0"/>
            <a:ext cx="9144000" cy="6396037"/>
          </a:xfrm>
          <a:prstGeom prst="rect">
            <a:avLst/>
          </a:prstGeom>
          <a:noFill/>
          <a:ln w="9525">
            <a:noFill/>
            <a:miter lim="800000"/>
            <a:headEnd/>
            <a:tailEnd/>
          </a:ln>
        </p:spPr>
      </p:pic>
      <p:sp>
        <p:nvSpPr>
          <p:cNvPr id="4" name="TextBox 3"/>
          <p:cNvSpPr txBox="1"/>
          <p:nvPr/>
        </p:nvSpPr>
        <p:spPr>
          <a:xfrm>
            <a:off x="609600" y="6474023"/>
            <a:ext cx="80010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5" name="Picture 7" descr="F:\Diss Trip to MoMA - April 2011\MoMA - audio guide.JPG"/>
          <p:cNvPicPr>
            <a:picLocks noChangeAspect="1" noChangeArrowheads="1"/>
          </p:cNvPicPr>
          <p:nvPr/>
        </p:nvPicPr>
        <p:blipFill>
          <a:blip r:embed="rId4" cstate="print"/>
          <a:srcRect l="16985" t="23824" r="20956" b="6949"/>
          <a:stretch>
            <a:fillRect/>
          </a:stretch>
        </p:blipFill>
        <p:spPr bwMode="auto">
          <a:xfrm>
            <a:off x="304800" y="0"/>
            <a:ext cx="3074988" cy="2287587"/>
          </a:xfrm>
          <a:prstGeom prst="rect">
            <a:avLst/>
          </a:prstGeom>
          <a:noFill/>
          <a:ln w="9525">
            <a:noFill/>
            <a:miter lim="800000"/>
            <a:headEnd/>
            <a:tailEnd/>
          </a:ln>
        </p:spPr>
      </p:pic>
      <p:pic>
        <p:nvPicPr>
          <p:cNvPr id="6" name="Picture 6" descr="100_1675"/>
          <p:cNvPicPr>
            <a:picLocks noChangeAspect="1" noChangeArrowheads="1"/>
          </p:cNvPicPr>
          <p:nvPr/>
        </p:nvPicPr>
        <p:blipFill>
          <a:blip r:embed="rId5" cstate="print"/>
          <a:srcRect r="2910"/>
          <a:stretch>
            <a:fillRect/>
          </a:stretch>
        </p:blipFill>
        <p:spPr bwMode="auto">
          <a:xfrm>
            <a:off x="6858000" y="0"/>
            <a:ext cx="1981200" cy="2721315"/>
          </a:xfrm>
          <a:prstGeom prst="rect">
            <a:avLst/>
          </a:prstGeom>
          <a:noFill/>
          <a:ln w="9525">
            <a:noFill/>
            <a:miter lim="800000"/>
            <a:headEnd/>
            <a:tailEnd/>
          </a:ln>
        </p:spPr>
      </p:pic>
      <p:pic>
        <p:nvPicPr>
          <p:cNvPr id="7" name="Picture 11" descr="sample image.jpeg"/>
          <p:cNvPicPr>
            <a:picLocks noChangeAspect="1" noChangeArrowheads="1"/>
          </p:cNvPicPr>
          <p:nvPr/>
        </p:nvPicPr>
        <p:blipFill>
          <a:blip r:embed="rId6" cstate="print"/>
          <a:srcRect/>
          <a:stretch>
            <a:fillRect/>
          </a:stretch>
        </p:blipFill>
        <p:spPr bwMode="auto">
          <a:xfrm>
            <a:off x="1" y="4038600"/>
            <a:ext cx="3410247" cy="2057399"/>
          </a:xfrm>
          <a:prstGeom prst="rect">
            <a:avLst/>
          </a:prstGeom>
          <a:noFill/>
          <a:ln w="9525">
            <a:noFill/>
            <a:miter lim="800000"/>
            <a:headEnd/>
            <a:tailEnd/>
          </a:ln>
        </p:spPr>
      </p:pic>
      <p:sp>
        <p:nvSpPr>
          <p:cNvPr id="8" name="Left-Right Arrow 7"/>
          <p:cNvSpPr/>
          <p:nvPr/>
        </p:nvSpPr>
        <p:spPr>
          <a:xfrm>
            <a:off x="1752600" y="2819400"/>
            <a:ext cx="5562600" cy="838200"/>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971800"/>
            <a:ext cx="1676400" cy="523220"/>
          </a:xfrm>
          <a:prstGeom prst="rect">
            <a:avLst/>
          </a:prstGeom>
          <a:noFill/>
        </p:spPr>
        <p:txBody>
          <a:bodyPr wrap="square" rtlCol="0">
            <a:spAutoFit/>
          </a:bodyPr>
          <a:lstStyle/>
          <a:p>
            <a:r>
              <a:rPr lang="en-US" sz="2800" b="1" dirty="0" smtClean="0">
                <a:solidFill>
                  <a:srgbClr val="FF0000"/>
                </a:solidFill>
                <a:latin typeface="Simplified Arabic Fixed" pitchFamily="49" charset="-78"/>
                <a:cs typeface="Simplified Arabic Fixed" pitchFamily="49" charset="-78"/>
              </a:rPr>
              <a:t>FIXED</a:t>
            </a:r>
            <a:endParaRPr lang="en-US" sz="2800" b="1" dirty="0">
              <a:solidFill>
                <a:srgbClr val="FF0000"/>
              </a:solidFill>
              <a:latin typeface="Simplified Arabic Fixed" pitchFamily="49" charset="-78"/>
              <a:cs typeface="Simplified Arabic Fixed" pitchFamily="49" charset="-78"/>
            </a:endParaRPr>
          </a:p>
        </p:txBody>
      </p:sp>
      <p:sp>
        <p:nvSpPr>
          <p:cNvPr id="10" name="TextBox 9"/>
          <p:cNvSpPr txBox="1"/>
          <p:nvPr/>
        </p:nvSpPr>
        <p:spPr>
          <a:xfrm>
            <a:off x="7391400" y="2971800"/>
            <a:ext cx="2057400" cy="523220"/>
          </a:xfrm>
          <a:prstGeom prst="rect">
            <a:avLst/>
          </a:prstGeom>
          <a:noFill/>
        </p:spPr>
        <p:txBody>
          <a:bodyPr wrap="square" rtlCol="0">
            <a:spAutoFit/>
          </a:bodyPr>
          <a:lstStyle/>
          <a:p>
            <a:r>
              <a:rPr lang="en-US" sz="2800" b="1" dirty="0" smtClean="0">
                <a:solidFill>
                  <a:srgbClr val="FF0000"/>
                </a:solidFill>
                <a:latin typeface="Simplified Arabic Fixed" pitchFamily="49" charset="-78"/>
                <a:cs typeface="Simplified Arabic Fixed" pitchFamily="49" charset="-78"/>
              </a:rPr>
              <a:t>MOBILE</a:t>
            </a:r>
            <a:endParaRPr lang="en-US" sz="2800" b="1" dirty="0">
              <a:solidFill>
                <a:srgbClr val="FF0000"/>
              </a:solidFill>
              <a:latin typeface="Simplified Arabic Fixed" pitchFamily="49" charset="-78"/>
              <a:cs typeface="Simplified Arabic Fixed" pitchFamily="49" charset="-78"/>
            </a:endParaRPr>
          </a:p>
        </p:txBody>
      </p:sp>
      <p:pic>
        <p:nvPicPr>
          <p:cNvPr id="11" name="Picture 7" descr="mzl"/>
          <p:cNvPicPr>
            <a:picLocks noChangeAspect="1" noChangeArrowheads="1"/>
          </p:cNvPicPr>
          <p:nvPr/>
        </p:nvPicPr>
        <p:blipFill>
          <a:blip r:embed="rId7" cstate="print"/>
          <a:srcRect/>
          <a:stretch>
            <a:fillRect/>
          </a:stretch>
        </p:blipFill>
        <p:spPr bwMode="auto">
          <a:xfrm>
            <a:off x="3962400" y="1"/>
            <a:ext cx="1828800" cy="2743200"/>
          </a:xfrm>
          <a:prstGeom prst="rect">
            <a:avLst/>
          </a:prstGeom>
          <a:noFill/>
          <a:ln w="9525">
            <a:noFill/>
            <a:miter lim="800000"/>
            <a:headEnd/>
            <a:tailEnd/>
          </a:ln>
        </p:spPr>
      </p:pic>
      <p:pic>
        <p:nvPicPr>
          <p:cNvPr id="5122" name="Picture 2" descr="C:\Users\SusanaBautista\Dropbox\My Pictures - USC\Getty Museum\DSC00752.JPG"/>
          <p:cNvPicPr>
            <a:picLocks noChangeAspect="1" noChangeArrowheads="1"/>
          </p:cNvPicPr>
          <p:nvPr/>
        </p:nvPicPr>
        <p:blipFill>
          <a:blip r:embed="rId8" cstate="print"/>
          <a:srcRect l="5719" t="5719" b="10723"/>
          <a:stretch>
            <a:fillRect/>
          </a:stretch>
        </p:blipFill>
        <p:spPr bwMode="auto">
          <a:xfrm>
            <a:off x="3886200" y="3857265"/>
            <a:ext cx="2133600" cy="2521163"/>
          </a:xfrm>
          <a:prstGeom prst="rect">
            <a:avLst/>
          </a:prstGeom>
          <a:noFill/>
        </p:spPr>
      </p:pic>
      <p:pic>
        <p:nvPicPr>
          <p:cNvPr id="13" name="Picture 2" descr="C:\Documents and Settings\jorge\My Documents\My Dropbox\My Pictures - USC\MW Conference - Philadelphia April 2011\DSC02913.JPG"/>
          <p:cNvPicPr>
            <a:picLocks noChangeAspect="1" noChangeArrowheads="1"/>
          </p:cNvPicPr>
          <p:nvPr/>
        </p:nvPicPr>
        <p:blipFill>
          <a:blip r:embed="rId9" cstate="print"/>
          <a:srcRect l="2824" t="6352" r="55071" b="8470"/>
          <a:stretch>
            <a:fillRect/>
          </a:stretch>
        </p:blipFill>
        <p:spPr bwMode="auto">
          <a:xfrm>
            <a:off x="7090548" y="3734174"/>
            <a:ext cx="1977252" cy="2666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grpId="0" nodeType="withEffect">
                                  <p:stCondLst>
                                    <p:cond delay="0"/>
                                  </p:stCondLst>
                                  <p:childTnLst>
                                    <p:animMotion origin="layout" path="M 0.4375 -0.00555 L -0.48333 0.00556 " pathEditMode="relative" rAng="0" ptsTypes="AA">
                                      <p:cBhvr>
                                        <p:cTn id="6" dur="5000" fill="hold"/>
                                        <p:tgtEl>
                                          <p:spTgt spid="8"/>
                                        </p:tgtEl>
                                        <p:attrNameLst>
                                          <p:attrName>ppt_x</p:attrName>
                                          <p:attrName>ppt_y</p:attrName>
                                        </p:attrNameLst>
                                      </p:cBhvr>
                                      <p:rCtr x="-460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0"/>
            <a:ext cx="9144000" cy="6396037"/>
          </a:xfrm>
          <a:prstGeom prst="rect">
            <a:avLst/>
          </a:prstGeom>
          <a:noFill/>
          <a:ln w="9525">
            <a:noFill/>
            <a:miter lim="800000"/>
            <a:headEnd/>
            <a:tailEnd/>
          </a:ln>
        </p:spPr>
      </p:pic>
      <p:pic>
        <p:nvPicPr>
          <p:cNvPr id="11266" name="Picture 2" descr="http://tractsofrevolution.files.wordpress.com/2014/01/s_c.jpg"/>
          <p:cNvPicPr>
            <a:picLocks noChangeAspect="1" noChangeArrowheads="1"/>
          </p:cNvPicPr>
          <p:nvPr/>
        </p:nvPicPr>
        <p:blipFill>
          <a:blip r:embed="rId4" cstate="print"/>
          <a:stretch>
            <a:fillRect/>
          </a:stretch>
        </p:blipFill>
        <p:spPr bwMode="auto">
          <a:xfrm>
            <a:off x="609600" y="1143000"/>
            <a:ext cx="7848600" cy="4611435"/>
          </a:xfrm>
          <a:prstGeom prst="rect">
            <a:avLst/>
          </a:prstGeom>
          <a:noFill/>
        </p:spPr>
      </p:pic>
      <p:sp>
        <p:nvSpPr>
          <p:cNvPr id="4" name="TextBox 3"/>
          <p:cNvSpPr txBox="1"/>
          <p:nvPr/>
        </p:nvSpPr>
        <p:spPr>
          <a:xfrm>
            <a:off x="609600" y="6474023"/>
            <a:ext cx="80772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
        <p:nvSpPr>
          <p:cNvPr id="5" name="TextBox 4"/>
          <p:cNvSpPr txBox="1"/>
          <p:nvPr/>
        </p:nvSpPr>
        <p:spPr>
          <a:xfrm>
            <a:off x="2057400" y="152400"/>
            <a:ext cx="4800600" cy="646331"/>
          </a:xfrm>
          <a:prstGeom prst="rect">
            <a:avLst/>
          </a:prstGeom>
          <a:noFill/>
        </p:spPr>
        <p:txBody>
          <a:bodyPr wrap="square" rtlCol="0">
            <a:spAutoFit/>
          </a:bodyPr>
          <a:lstStyle/>
          <a:p>
            <a:pPr algn="ctr"/>
            <a:r>
              <a:rPr lang="en-US" dirty="0" smtClean="0">
                <a:solidFill>
                  <a:schemeClr val="bg1"/>
                </a:solidFill>
                <a:latin typeface="Simplified Arabic Fixed" pitchFamily="49" charset="-78"/>
                <a:cs typeface="Simplified Arabic Fixed" pitchFamily="49" charset="-78"/>
              </a:rPr>
              <a:t>“Between Scylla and Charybdis” “Between a rock and a hard place”</a:t>
            </a:r>
            <a:endParaRPr lang="en-US" dirty="0">
              <a:solidFill>
                <a:schemeClr val="bg1"/>
              </a:solidFill>
              <a:latin typeface="Simplified Arabic Fixed" pitchFamily="49" charset="-78"/>
              <a:cs typeface="Simplified Arabic Fixed" pitchFamily="49" charset="-78"/>
            </a:endParaRPr>
          </a:p>
        </p:txBody>
      </p:sp>
      <p:sp>
        <p:nvSpPr>
          <p:cNvPr id="6" name="TextBox 5"/>
          <p:cNvSpPr txBox="1"/>
          <p:nvPr/>
        </p:nvSpPr>
        <p:spPr>
          <a:xfrm>
            <a:off x="7391400" y="5544979"/>
            <a:ext cx="1447800" cy="246221"/>
          </a:xfrm>
          <a:prstGeom prst="rect">
            <a:avLst/>
          </a:prstGeom>
          <a:noFill/>
        </p:spPr>
        <p:txBody>
          <a:bodyPr wrap="square" rtlCol="0">
            <a:spAutoFit/>
          </a:bodyPr>
          <a:lstStyle/>
          <a:p>
            <a:r>
              <a:rPr lang="en-US" sz="1000" dirty="0" smtClean="0"/>
              <a:t>tracksofrevolution</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228599"/>
            <a:ext cx="9144000" cy="6629400"/>
          </a:xfrm>
          <a:prstGeom prst="rect">
            <a:avLst/>
          </a:prstGeom>
          <a:noFill/>
          <a:ln w="9525">
            <a:noFill/>
            <a:miter lim="800000"/>
            <a:headEnd/>
            <a:tailEnd/>
          </a:ln>
        </p:spPr>
      </p:pic>
      <p:sp>
        <p:nvSpPr>
          <p:cNvPr id="5" name="TextBox 4"/>
          <p:cNvSpPr txBox="1"/>
          <p:nvPr/>
        </p:nvSpPr>
        <p:spPr>
          <a:xfrm>
            <a:off x="609600" y="6474023"/>
            <a:ext cx="79248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17410" name="Picture 2" descr="http://www.nfs-hospitality.com/blog/wp-content/uploads/2011/06/TelePresence.jpg"/>
          <p:cNvPicPr>
            <a:picLocks noChangeAspect="1" noChangeArrowheads="1"/>
          </p:cNvPicPr>
          <p:nvPr/>
        </p:nvPicPr>
        <p:blipFill>
          <a:blip r:embed="rId4" cstate="print"/>
          <a:srcRect/>
          <a:stretch>
            <a:fillRect/>
          </a:stretch>
        </p:blipFill>
        <p:spPr bwMode="auto">
          <a:xfrm>
            <a:off x="-1" y="-228600"/>
            <a:ext cx="3769391" cy="2514600"/>
          </a:xfrm>
          <a:prstGeom prst="rect">
            <a:avLst/>
          </a:prstGeom>
          <a:noFill/>
        </p:spPr>
      </p:pic>
      <p:sp>
        <p:nvSpPr>
          <p:cNvPr id="9" name="Rectangle 8"/>
          <p:cNvSpPr/>
          <p:nvPr/>
        </p:nvSpPr>
        <p:spPr>
          <a:xfrm>
            <a:off x="-57663" y="2115979"/>
            <a:ext cx="1170513" cy="246221"/>
          </a:xfrm>
          <a:prstGeom prst="rect">
            <a:avLst/>
          </a:prstGeom>
        </p:spPr>
        <p:txBody>
          <a:bodyPr wrap="none">
            <a:spAutoFit/>
          </a:bodyPr>
          <a:lstStyle/>
          <a:p>
            <a:r>
              <a:rPr lang="en-US" sz="1000" dirty="0" smtClean="0"/>
              <a:t>www.redgage.com</a:t>
            </a:r>
            <a:endParaRPr lang="en-US" sz="1000" dirty="0"/>
          </a:p>
        </p:txBody>
      </p:sp>
      <p:sp>
        <p:nvSpPr>
          <p:cNvPr id="10" name="Left-Right Arrow 9"/>
          <p:cNvSpPr/>
          <p:nvPr/>
        </p:nvSpPr>
        <p:spPr>
          <a:xfrm>
            <a:off x="1676400" y="2819400"/>
            <a:ext cx="5562600" cy="838200"/>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 y="2971800"/>
            <a:ext cx="1676400" cy="523220"/>
          </a:xfrm>
          <a:prstGeom prst="rect">
            <a:avLst/>
          </a:prstGeom>
          <a:noFill/>
        </p:spPr>
        <p:txBody>
          <a:bodyPr wrap="square" rtlCol="0">
            <a:spAutoFit/>
          </a:bodyPr>
          <a:lstStyle/>
          <a:p>
            <a:r>
              <a:rPr lang="en-US" sz="2800" b="1" dirty="0" smtClean="0">
                <a:solidFill>
                  <a:srgbClr val="FF0000"/>
                </a:solidFill>
                <a:latin typeface="Simplified Arabic Fixed" pitchFamily="49" charset="-78"/>
                <a:cs typeface="Simplified Arabic Fixed" pitchFamily="49" charset="-78"/>
              </a:rPr>
              <a:t>LOCAL</a:t>
            </a:r>
            <a:endParaRPr lang="en-US" sz="2800" b="1" dirty="0">
              <a:solidFill>
                <a:srgbClr val="FF0000"/>
              </a:solidFill>
              <a:latin typeface="Simplified Arabic Fixed" pitchFamily="49" charset="-78"/>
              <a:cs typeface="Simplified Arabic Fixed" pitchFamily="49" charset="-78"/>
            </a:endParaRPr>
          </a:p>
        </p:txBody>
      </p:sp>
      <p:sp>
        <p:nvSpPr>
          <p:cNvPr id="12" name="TextBox 11"/>
          <p:cNvSpPr txBox="1"/>
          <p:nvPr/>
        </p:nvSpPr>
        <p:spPr>
          <a:xfrm>
            <a:off x="7391400" y="2971800"/>
            <a:ext cx="1676400" cy="523220"/>
          </a:xfrm>
          <a:prstGeom prst="rect">
            <a:avLst/>
          </a:prstGeom>
          <a:noFill/>
        </p:spPr>
        <p:txBody>
          <a:bodyPr wrap="square" rtlCol="0">
            <a:spAutoFit/>
          </a:bodyPr>
          <a:lstStyle/>
          <a:p>
            <a:r>
              <a:rPr lang="en-US" sz="2800" b="1" dirty="0" smtClean="0">
                <a:solidFill>
                  <a:srgbClr val="FF0000"/>
                </a:solidFill>
                <a:latin typeface="Simplified Arabic Fixed" pitchFamily="49" charset="-78"/>
                <a:cs typeface="Simplified Arabic Fixed" pitchFamily="49" charset="-78"/>
              </a:rPr>
              <a:t>GLOBAL</a:t>
            </a:r>
            <a:endParaRPr lang="en-US" sz="2800" b="1" dirty="0">
              <a:solidFill>
                <a:srgbClr val="FF0000"/>
              </a:solidFill>
              <a:latin typeface="Simplified Arabic Fixed" pitchFamily="49" charset="-78"/>
              <a:cs typeface="Simplified Arabic Fixed" pitchFamily="49" charset="-78"/>
            </a:endParaRPr>
          </a:p>
        </p:txBody>
      </p:sp>
      <p:pic>
        <p:nvPicPr>
          <p:cNvPr id="13" name="Picture 1"/>
          <p:cNvPicPr>
            <a:picLocks noChangeAspect="1" noChangeArrowheads="1"/>
          </p:cNvPicPr>
          <p:nvPr/>
        </p:nvPicPr>
        <p:blipFill>
          <a:blip r:embed="rId5" cstate="print"/>
          <a:srcRect l="3530" r="2353"/>
          <a:stretch>
            <a:fillRect/>
          </a:stretch>
        </p:blipFill>
        <p:spPr bwMode="auto">
          <a:xfrm>
            <a:off x="3962400" y="-228600"/>
            <a:ext cx="2250439" cy="3068780"/>
          </a:xfrm>
          <a:prstGeom prst="rect">
            <a:avLst/>
          </a:prstGeom>
          <a:noFill/>
          <a:ln w="9525">
            <a:solidFill>
              <a:schemeClr val="bg1">
                <a:lumMod val="65000"/>
              </a:schemeClr>
            </a:solidFill>
            <a:miter lim="800000"/>
            <a:headEnd/>
            <a:tailEnd/>
          </a:ln>
        </p:spPr>
      </p:pic>
      <p:pic>
        <p:nvPicPr>
          <p:cNvPr id="14" name="Picture 3"/>
          <p:cNvPicPr>
            <a:picLocks noChangeAspect="1" noChangeArrowheads="1"/>
          </p:cNvPicPr>
          <p:nvPr/>
        </p:nvPicPr>
        <p:blipFill>
          <a:blip r:embed="rId6" cstate="print"/>
          <a:srcRect/>
          <a:stretch>
            <a:fillRect/>
          </a:stretch>
        </p:blipFill>
        <p:spPr bwMode="auto">
          <a:xfrm>
            <a:off x="0" y="3733800"/>
            <a:ext cx="2715293" cy="2667000"/>
          </a:xfrm>
          <a:prstGeom prst="rect">
            <a:avLst/>
          </a:prstGeom>
          <a:noFill/>
          <a:ln w="9525">
            <a:noFill/>
            <a:miter lim="800000"/>
            <a:headEnd/>
            <a:tailEnd/>
          </a:ln>
        </p:spPr>
      </p:pic>
      <p:pic>
        <p:nvPicPr>
          <p:cNvPr id="17" name="Picture 2"/>
          <p:cNvPicPr>
            <a:picLocks noChangeAspect="1" noChangeArrowheads="1"/>
          </p:cNvPicPr>
          <p:nvPr/>
        </p:nvPicPr>
        <p:blipFill>
          <a:blip r:embed="rId7" cstate="print"/>
          <a:srcRect l="1414" t="1718" r="1414"/>
          <a:stretch>
            <a:fillRect/>
          </a:stretch>
        </p:blipFill>
        <p:spPr bwMode="auto">
          <a:xfrm>
            <a:off x="5912582" y="3733800"/>
            <a:ext cx="3155218" cy="2667000"/>
          </a:xfrm>
          <a:prstGeom prst="rect">
            <a:avLst/>
          </a:prstGeom>
          <a:noFill/>
          <a:ln w="9525">
            <a:noFill/>
            <a:miter lim="800000"/>
            <a:headEnd/>
            <a:tailEnd/>
          </a:ln>
        </p:spPr>
      </p:pic>
      <p:pic>
        <p:nvPicPr>
          <p:cNvPr id="18" name="Picture 1" descr="C:\Documents and Settings\jorge\My Documents\My Dropbox\BOOK\Book Images\Figure 8.1.jpg.JPG"/>
          <p:cNvPicPr>
            <a:picLocks noChangeAspect="1" noChangeArrowheads="1"/>
          </p:cNvPicPr>
          <p:nvPr/>
        </p:nvPicPr>
        <p:blipFill>
          <a:blip r:embed="rId8" cstate="print"/>
          <a:srcRect/>
          <a:stretch>
            <a:fillRect/>
          </a:stretch>
        </p:blipFill>
        <p:spPr bwMode="auto">
          <a:xfrm>
            <a:off x="6400800" y="-228600"/>
            <a:ext cx="2743200" cy="2454021"/>
          </a:xfrm>
          <a:prstGeom prst="rect">
            <a:avLst/>
          </a:prstGeom>
          <a:noFill/>
        </p:spPr>
      </p:pic>
      <p:pic>
        <p:nvPicPr>
          <p:cNvPr id="19" name="Picture 18"/>
          <p:cNvPicPr>
            <a:picLocks noChangeAspect="1" noChangeArrowheads="1"/>
          </p:cNvPicPr>
          <p:nvPr/>
        </p:nvPicPr>
        <p:blipFill>
          <a:blip r:embed="rId9" cstate="print"/>
          <a:srcRect l="15750" r="1500"/>
          <a:stretch>
            <a:fillRect/>
          </a:stretch>
        </p:blipFill>
        <p:spPr bwMode="auto">
          <a:xfrm>
            <a:off x="2958424" y="3733800"/>
            <a:ext cx="2680376" cy="2667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grpId="0" nodeType="withEffect">
                                  <p:stCondLst>
                                    <p:cond delay="0"/>
                                  </p:stCondLst>
                                  <p:childTnLst>
                                    <p:animMotion origin="layout" path="M 0.4625 -0.00555 L -0.44583 0.00556 " pathEditMode="relative" rAng="0" ptsTypes="AA">
                                      <p:cBhvr>
                                        <p:cTn id="6" dur="5000" fill="hold"/>
                                        <p:tgtEl>
                                          <p:spTgt spid="10"/>
                                        </p:tgtEl>
                                        <p:attrNameLst>
                                          <p:attrName>ppt_x</p:attrName>
                                          <p:attrName>ppt_y</p:attrName>
                                        </p:attrNameLst>
                                      </p:cBhvr>
                                      <p:rCtr x="-454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0"/>
            <a:ext cx="9144000" cy="6396037"/>
          </a:xfrm>
          <a:prstGeom prst="rect">
            <a:avLst/>
          </a:prstGeom>
          <a:noFill/>
          <a:ln w="9525">
            <a:noFill/>
            <a:miter lim="800000"/>
            <a:headEnd/>
            <a:tailEnd/>
          </a:ln>
        </p:spPr>
      </p:pic>
      <p:sp>
        <p:nvSpPr>
          <p:cNvPr id="5" name="TextBox 4"/>
          <p:cNvSpPr txBox="1"/>
          <p:nvPr/>
        </p:nvSpPr>
        <p:spPr>
          <a:xfrm>
            <a:off x="609600" y="6474023"/>
            <a:ext cx="82296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
        <p:nvSpPr>
          <p:cNvPr id="10" name="Left-Right Arrow 9"/>
          <p:cNvSpPr/>
          <p:nvPr/>
        </p:nvSpPr>
        <p:spPr>
          <a:xfrm>
            <a:off x="1752600" y="2819400"/>
            <a:ext cx="5562600" cy="838200"/>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2971800"/>
            <a:ext cx="1676400" cy="523220"/>
          </a:xfrm>
          <a:prstGeom prst="rect">
            <a:avLst/>
          </a:prstGeom>
          <a:noFill/>
        </p:spPr>
        <p:txBody>
          <a:bodyPr wrap="square" rtlCol="0">
            <a:spAutoFit/>
          </a:bodyPr>
          <a:lstStyle/>
          <a:p>
            <a:r>
              <a:rPr lang="en-US" sz="2800" b="1" dirty="0" smtClean="0">
                <a:solidFill>
                  <a:srgbClr val="FF0000"/>
                </a:solidFill>
                <a:latin typeface="Simplified Arabic Fixed" pitchFamily="49" charset="-78"/>
                <a:cs typeface="Simplified Arabic Fixed" pitchFamily="49" charset="-78"/>
              </a:rPr>
              <a:t>OPEN</a:t>
            </a:r>
            <a:endParaRPr lang="en-US" sz="2800" b="1" dirty="0">
              <a:solidFill>
                <a:srgbClr val="FF0000"/>
              </a:solidFill>
              <a:latin typeface="Simplified Arabic Fixed" pitchFamily="49" charset="-78"/>
              <a:cs typeface="Simplified Arabic Fixed" pitchFamily="49" charset="-78"/>
            </a:endParaRPr>
          </a:p>
        </p:txBody>
      </p:sp>
      <p:sp>
        <p:nvSpPr>
          <p:cNvPr id="12" name="TextBox 11"/>
          <p:cNvSpPr txBox="1"/>
          <p:nvPr/>
        </p:nvSpPr>
        <p:spPr>
          <a:xfrm>
            <a:off x="7391400" y="2971800"/>
            <a:ext cx="1676400" cy="523220"/>
          </a:xfrm>
          <a:prstGeom prst="rect">
            <a:avLst/>
          </a:prstGeom>
          <a:noFill/>
        </p:spPr>
        <p:txBody>
          <a:bodyPr wrap="square" rtlCol="0">
            <a:spAutoFit/>
          </a:bodyPr>
          <a:lstStyle/>
          <a:p>
            <a:r>
              <a:rPr lang="en-US" sz="2800" b="1" dirty="0" smtClean="0">
                <a:solidFill>
                  <a:srgbClr val="FF0000"/>
                </a:solidFill>
                <a:latin typeface="Simplified Arabic Fixed" pitchFamily="49" charset="-78"/>
                <a:cs typeface="Simplified Arabic Fixed" pitchFamily="49" charset="-78"/>
              </a:rPr>
              <a:t>CLOSED</a:t>
            </a:r>
            <a:endParaRPr lang="en-US" sz="2800" b="1" dirty="0">
              <a:solidFill>
                <a:srgbClr val="FF0000"/>
              </a:solidFill>
              <a:latin typeface="Simplified Arabic Fixed" pitchFamily="49" charset="-78"/>
              <a:cs typeface="Simplified Arabic Fixed" pitchFamily="49" charset="-78"/>
            </a:endParaRPr>
          </a:p>
        </p:txBody>
      </p:sp>
      <p:pic>
        <p:nvPicPr>
          <p:cNvPr id="3077" name="Picture 5" descr="http://www.izzyandjin.com/wp-content/uploads/2014/03/ssea1.jpg"/>
          <p:cNvPicPr>
            <a:picLocks noChangeAspect="1" noChangeArrowheads="1"/>
          </p:cNvPicPr>
          <p:nvPr/>
        </p:nvPicPr>
        <p:blipFill>
          <a:blip r:embed="rId4" cstate="print"/>
          <a:srcRect l="3238" r="2159"/>
          <a:stretch>
            <a:fillRect/>
          </a:stretch>
        </p:blipFill>
        <p:spPr bwMode="auto">
          <a:xfrm>
            <a:off x="3144586" y="4038600"/>
            <a:ext cx="3027614" cy="2362200"/>
          </a:xfrm>
          <a:prstGeom prst="rect">
            <a:avLst/>
          </a:prstGeom>
          <a:noFill/>
        </p:spPr>
      </p:pic>
      <p:pic>
        <p:nvPicPr>
          <p:cNvPr id="3078" name="Picture 6"/>
          <p:cNvPicPr>
            <a:picLocks noChangeAspect="1" noChangeArrowheads="1"/>
          </p:cNvPicPr>
          <p:nvPr/>
        </p:nvPicPr>
        <p:blipFill>
          <a:blip r:embed="rId5" cstate="print"/>
          <a:srcRect t="9375" r="25500" b="22500"/>
          <a:stretch>
            <a:fillRect/>
          </a:stretch>
        </p:blipFill>
        <p:spPr bwMode="auto">
          <a:xfrm>
            <a:off x="0" y="4088445"/>
            <a:ext cx="3048000" cy="2312355"/>
          </a:xfrm>
          <a:prstGeom prst="rect">
            <a:avLst/>
          </a:prstGeom>
          <a:noFill/>
          <a:ln w="9525">
            <a:noFill/>
            <a:miter lim="800000"/>
            <a:headEnd/>
            <a:tailEnd/>
          </a:ln>
        </p:spPr>
      </p:pic>
      <p:pic>
        <p:nvPicPr>
          <p:cNvPr id="3074" name="Picture 2" descr="http://www.makerfairedetroit.com/wp-content/uploads/2013/07/hackathon-large-image.jpg"/>
          <p:cNvPicPr>
            <a:picLocks noChangeAspect="1" noChangeArrowheads="1"/>
          </p:cNvPicPr>
          <p:nvPr/>
        </p:nvPicPr>
        <p:blipFill>
          <a:blip r:embed="rId6" cstate="print"/>
          <a:srcRect/>
          <a:stretch>
            <a:fillRect/>
          </a:stretch>
        </p:blipFill>
        <p:spPr bwMode="auto">
          <a:xfrm>
            <a:off x="3048000" y="0"/>
            <a:ext cx="3505200" cy="1913916"/>
          </a:xfrm>
          <a:prstGeom prst="rect">
            <a:avLst/>
          </a:prstGeom>
          <a:noFill/>
        </p:spPr>
      </p:pic>
      <p:pic>
        <p:nvPicPr>
          <p:cNvPr id="18" name="Picture 3"/>
          <p:cNvPicPr>
            <a:picLocks noChangeAspect="1" noChangeArrowheads="1"/>
          </p:cNvPicPr>
          <p:nvPr/>
        </p:nvPicPr>
        <p:blipFill>
          <a:blip r:embed="rId7" cstate="print"/>
          <a:srcRect b="8902"/>
          <a:stretch>
            <a:fillRect/>
          </a:stretch>
        </p:blipFill>
        <p:spPr bwMode="auto">
          <a:xfrm>
            <a:off x="0" y="0"/>
            <a:ext cx="2971800" cy="2286000"/>
          </a:xfrm>
          <a:prstGeom prst="rect">
            <a:avLst/>
          </a:prstGeom>
          <a:noFill/>
          <a:ln w="9525">
            <a:solidFill>
              <a:schemeClr val="bg1">
                <a:lumMod val="75000"/>
              </a:schemeClr>
            </a:solidFill>
            <a:miter lim="800000"/>
            <a:headEnd/>
            <a:tailEnd/>
          </a:ln>
        </p:spPr>
      </p:pic>
      <p:pic>
        <p:nvPicPr>
          <p:cNvPr id="20" name="Picture 1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606823" y="0"/>
            <a:ext cx="2537178" cy="2209800"/>
          </a:xfrm>
          <a:prstGeom prst="rect">
            <a:avLst/>
          </a:prstGeom>
        </p:spPr>
      </p:pic>
      <p:pic>
        <p:nvPicPr>
          <p:cNvPr id="21" name="Picture 2" descr="http://americajr.us/pictures/IMG_7146.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324600" y="4114800"/>
            <a:ext cx="2819400" cy="2286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grpId="0" nodeType="withEffect">
                                  <p:stCondLst>
                                    <p:cond delay="0"/>
                                  </p:stCondLst>
                                  <p:childTnLst>
                                    <p:animMotion origin="layout" path="M 0.45417 -0.00555 L -0.45416 0.00556 " pathEditMode="relative" rAng="0" ptsTypes="AA">
                                      <p:cBhvr>
                                        <p:cTn id="6" dur="5000" fill="hold"/>
                                        <p:tgtEl>
                                          <p:spTgt spid="10"/>
                                        </p:tgtEl>
                                        <p:attrNameLst>
                                          <p:attrName>ppt_x</p:attrName>
                                          <p:attrName>ppt_y</p:attrName>
                                        </p:attrNameLst>
                                      </p:cBhvr>
                                      <p:rCtr x="-454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0"/>
            <a:ext cx="9144000" cy="6396037"/>
          </a:xfrm>
          <a:prstGeom prst="rect">
            <a:avLst/>
          </a:prstGeom>
          <a:noFill/>
          <a:ln w="9525">
            <a:noFill/>
            <a:miter lim="800000"/>
            <a:headEnd/>
            <a:tailEnd/>
          </a:ln>
        </p:spPr>
      </p:pic>
      <p:sp>
        <p:nvSpPr>
          <p:cNvPr id="5" name="TextBox 4"/>
          <p:cNvSpPr txBox="1"/>
          <p:nvPr/>
        </p:nvSpPr>
        <p:spPr>
          <a:xfrm>
            <a:off x="609600" y="6474023"/>
            <a:ext cx="82296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6152" name="Picture 8" descr="http://4.bp.blogspot.com/_nD_R3gXtq2Y/TEDGRhyvicI/AAAAAAAAAfk/4L2059FLW9E/s400/1000px-Sine_waves_different_frequencies.svg.png"/>
          <p:cNvPicPr>
            <a:picLocks noChangeAspect="1" noChangeArrowheads="1"/>
          </p:cNvPicPr>
          <p:nvPr/>
        </p:nvPicPr>
        <p:blipFill>
          <a:blip r:embed="rId4" cstate="print"/>
          <a:srcRect/>
          <a:stretch>
            <a:fillRect/>
          </a:stretch>
        </p:blipFill>
        <p:spPr bwMode="auto">
          <a:xfrm>
            <a:off x="512781" y="76200"/>
            <a:ext cx="8250219" cy="2743200"/>
          </a:xfrm>
          <a:prstGeom prst="rect">
            <a:avLst/>
          </a:prstGeom>
          <a:noFill/>
        </p:spPr>
      </p:pic>
      <p:sp>
        <p:nvSpPr>
          <p:cNvPr id="19" name="Rectangle 18"/>
          <p:cNvSpPr/>
          <p:nvPr/>
        </p:nvSpPr>
        <p:spPr>
          <a:xfrm>
            <a:off x="7848600" y="2819400"/>
            <a:ext cx="1305165" cy="215444"/>
          </a:xfrm>
          <a:prstGeom prst="rect">
            <a:avLst/>
          </a:prstGeom>
        </p:spPr>
        <p:txBody>
          <a:bodyPr wrap="none">
            <a:spAutoFit/>
          </a:bodyPr>
          <a:lstStyle/>
          <a:p>
            <a:r>
              <a:rPr lang="en-US" sz="800" dirty="0" smtClean="0">
                <a:solidFill>
                  <a:schemeClr val="bg1">
                    <a:lumMod val="50000"/>
                  </a:schemeClr>
                </a:solidFill>
              </a:rPr>
              <a:t>http://quibb.blogspot.com</a:t>
            </a:r>
            <a:endParaRPr lang="en-US" sz="800" dirty="0">
              <a:solidFill>
                <a:schemeClr val="bg1">
                  <a:lumMod val="50000"/>
                </a:schemeClr>
              </a:solidFill>
            </a:endParaRPr>
          </a:p>
        </p:txBody>
      </p:sp>
      <p:pic>
        <p:nvPicPr>
          <p:cNvPr id="20" name="Picture 6" descr="http://www.zastavki.com/pictures/2560x1600/2009/3D-graphics_Network_015296_.jpg"/>
          <p:cNvPicPr>
            <a:picLocks noChangeAspect="1" noChangeArrowheads="1"/>
          </p:cNvPicPr>
          <p:nvPr/>
        </p:nvPicPr>
        <p:blipFill>
          <a:blip r:embed="rId5" cstate="print"/>
          <a:srcRect/>
          <a:stretch>
            <a:fillRect/>
          </a:stretch>
        </p:blipFill>
        <p:spPr bwMode="auto">
          <a:xfrm>
            <a:off x="2438400" y="3276600"/>
            <a:ext cx="4514646" cy="2819400"/>
          </a:xfrm>
          <a:prstGeom prst="rect">
            <a:avLst/>
          </a:prstGeom>
          <a:noFill/>
        </p:spPr>
      </p:pic>
      <p:sp>
        <p:nvSpPr>
          <p:cNvPr id="21" name="Rectangle 20"/>
          <p:cNvSpPr/>
          <p:nvPr/>
        </p:nvSpPr>
        <p:spPr>
          <a:xfrm>
            <a:off x="6043469" y="5880556"/>
            <a:ext cx="966931" cy="215444"/>
          </a:xfrm>
          <a:prstGeom prst="rect">
            <a:avLst/>
          </a:prstGeom>
        </p:spPr>
        <p:txBody>
          <a:bodyPr wrap="none">
            <a:spAutoFit/>
          </a:bodyPr>
          <a:lstStyle/>
          <a:p>
            <a:r>
              <a:rPr lang="en-US" sz="800" dirty="0" smtClean="0">
                <a:solidFill>
                  <a:schemeClr val="bg1">
                    <a:lumMod val="50000"/>
                  </a:schemeClr>
                </a:solidFill>
              </a:rPr>
              <a:t>www.zastavki.com</a:t>
            </a:r>
            <a:endParaRPr lang="en-US" sz="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76199"/>
            <a:ext cx="9144000" cy="6477000"/>
          </a:xfrm>
          <a:prstGeom prst="rect">
            <a:avLst/>
          </a:prstGeom>
          <a:noFill/>
          <a:ln w="9525">
            <a:noFill/>
            <a:miter lim="800000"/>
            <a:headEnd/>
            <a:tailEnd/>
          </a:ln>
        </p:spPr>
      </p:pic>
      <p:sp>
        <p:nvSpPr>
          <p:cNvPr id="3" name="TextBox 4"/>
          <p:cNvSpPr txBox="1">
            <a:spLocks noChangeArrowheads="1"/>
          </p:cNvSpPr>
          <p:nvPr/>
        </p:nvSpPr>
        <p:spPr bwMode="auto">
          <a:xfrm>
            <a:off x="685800" y="798016"/>
            <a:ext cx="7696200" cy="4154984"/>
          </a:xfrm>
          <a:prstGeom prst="rect">
            <a:avLst/>
          </a:prstGeom>
          <a:noFill/>
          <a:ln w="9525">
            <a:noFill/>
            <a:miter lim="800000"/>
            <a:headEnd/>
            <a:tailEnd/>
          </a:ln>
        </p:spPr>
        <p:txBody>
          <a:bodyPr wrap="square">
            <a:spAutoFit/>
          </a:bodyPr>
          <a:lstStyle/>
          <a:p>
            <a:r>
              <a:rPr lang="en-US" sz="4400" dirty="0">
                <a:solidFill>
                  <a:srgbClr val="FF0000"/>
                </a:solidFill>
                <a:latin typeface="Simplified Arabic Fixed" pitchFamily="49" charset="-78"/>
                <a:cs typeface="Simplified Arabic Fixed" pitchFamily="49" charset="-78"/>
              </a:rPr>
              <a:t>technology does not determine culture…	</a:t>
            </a:r>
          </a:p>
          <a:p>
            <a:pPr algn="ctr"/>
            <a:endParaRPr lang="en-US" sz="2000" dirty="0">
              <a:solidFill>
                <a:srgbClr val="FF0000"/>
              </a:solidFill>
              <a:latin typeface="Simplified Arabic Fixed" pitchFamily="49" charset="-78"/>
              <a:cs typeface="Simplified Arabic Fixed" pitchFamily="49" charset="-78"/>
            </a:endParaRPr>
          </a:p>
          <a:p>
            <a:pPr algn="ctr"/>
            <a:endParaRPr lang="en-US" sz="2000" dirty="0">
              <a:solidFill>
                <a:srgbClr val="FF0000"/>
              </a:solidFill>
              <a:latin typeface="Simplified Arabic Fixed" pitchFamily="49" charset="-78"/>
              <a:cs typeface="Simplified Arabic Fixed" pitchFamily="49" charset="-78"/>
            </a:endParaRPr>
          </a:p>
          <a:p>
            <a:pPr algn="ctr"/>
            <a:endParaRPr lang="en-US" sz="2000" dirty="0">
              <a:solidFill>
                <a:srgbClr val="FF0000"/>
              </a:solidFill>
              <a:latin typeface="Simplified Arabic Fixed" pitchFamily="49" charset="-78"/>
              <a:cs typeface="Simplified Arabic Fixed" pitchFamily="49" charset="-78"/>
            </a:endParaRPr>
          </a:p>
          <a:p>
            <a:pPr algn="ctr"/>
            <a:endParaRPr lang="en-US" sz="2800" dirty="0">
              <a:solidFill>
                <a:srgbClr val="FF0000"/>
              </a:solidFill>
              <a:latin typeface="Simplified Arabic Fixed" pitchFamily="49" charset="-78"/>
              <a:cs typeface="Simplified Arabic Fixed" pitchFamily="49" charset="-78"/>
            </a:endParaRPr>
          </a:p>
          <a:p>
            <a:pPr algn="r"/>
            <a:r>
              <a:rPr lang="en-US" sz="4400" dirty="0" smtClean="0">
                <a:solidFill>
                  <a:schemeClr val="bg1"/>
                </a:solidFill>
                <a:latin typeface="Simplified Arabic Fixed" pitchFamily="49" charset="-78"/>
                <a:cs typeface="Simplified Arabic Fixed" pitchFamily="49" charset="-78"/>
              </a:rPr>
              <a:t>culture</a:t>
            </a:r>
            <a:r>
              <a:rPr lang="en-US" sz="4400" dirty="0" smtClean="0">
                <a:solidFill>
                  <a:srgbClr val="FF0000"/>
                </a:solidFill>
                <a:latin typeface="Simplified Arabic Fixed" pitchFamily="49" charset="-78"/>
                <a:cs typeface="Simplified Arabic Fixed" pitchFamily="49" charset="-78"/>
              </a:rPr>
              <a:t> determines </a:t>
            </a:r>
            <a:r>
              <a:rPr lang="en-US" sz="4400" dirty="0">
                <a:solidFill>
                  <a:srgbClr val="FF0000"/>
                </a:solidFill>
                <a:latin typeface="Simplified Arabic Fixed" pitchFamily="49" charset="-78"/>
                <a:cs typeface="Simplified Arabic Fixed" pitchFamily="49" charset="-78"/>
              </a:rPr>
              <a:t>technology.</a:t>
            </a:r>
          </a:p>
        </p:txBody>
      </p:sp>
      <p:sp>
        <p:nvSpPr>
          <p:cNvPr id="6" name="TextBox 5"/>
          <p:cNvSpPr txBox="1"/>
          <p:nvPr/>
        </p:nvSpPr>
        <p:spPr>
          <a:xfrm>
            <a:off x="609600" y="6474023"/>
            <a:ext cx="80010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28600" y="1792069"/>
            <a:ext cx="2819400" cy="646331"/>
          </a:xfrm>
          <a:prstGeom prst="rect">
            <a:avLst/>
          </a:prstGeom>
          <a:noFill/>
        </p:spPr>
        <p:txBody>
          <a:bodyPr wrap="square" rtlCol="0">
            <a:spAutoFit/>
          </a:bodyPr>
          <a:lstStyle/>
          <a:p>
            <a:r>
              <a:rPr lang="en-US" sz="3600" dirty="0" smtClean="0">
                <a:solidFill>
                  <a:schemeClr val="bg1"/>
                </a:solidFill>
                <a:latin typeface="Simplified Arabic Fixed" pitchFamily="49" charset="-78"/>
                <a:cs typeface="Simplified Arabic Fixed" pitchFamily="49" charset="-78"/>
              </a:rPr>
              <a:t>IDEALISM</a:t>
            </a:r>
            <a:endParaRPr lang="en-US" sz="4000" dirty="0">
              <a:solidFill>
                <a:schemeClr val="bg1"/>
              </a:solidFill>
              <a:latin typeface="Simplified Arabic Fixed" pitchFamily="49" charset="-78"/>
              <a:cs typeface="Simplified Arabic Fixed" pitchFamily="49" charset="-78"/>
            </a:endParaRPr>
          </a:p>
        </p:txBody>
      </p:sp>
      <p:sp>
        <p:nvSpPr>
          <p:cNvPr id="7" name="TextBox 6"/>
          <p:cNvSpPr txBox="1"/>
          <p:nvPr/>
        </p:nvSpPr>
        <p:spPr>
          <a:xfrm>
            <a:off x="5867400" y="1792069"/>
            <a:ext cx="3429000" cy="646331"/>
          </a:xfrm>
          <a:prstGeom prst="rect">
            <a:avLst/>
          </a:prstGeom>
          <a:noFill/>
        </p:spPr>
        <p:txBody>
          <a:bodyPr wrap="square" rtlCol="0">
            <a:spAutoFit/>
          </a:bodyPr>
          <a:lstStyle/>
          <a:p>
            <a:r>
              <a:rPr lang="en-US" sz="3600" dirty="0" smtClean="0">
                <a:solidFill>
                  <a:schemeClr val="bg1"/>
                </a:solidFill>
                <a:latin typeface="Simplified Arabic Fixed" pitchFamily="49" charset="-78"/>
                <a:cs typeface="Simplified Arabic Fixed" pitchFamily="49" charset="-78"/>
              </a:rPr>
              <a:t>PRAGMATISM</a:t>
            </a:r>
          </a:p>
        </p:txBody>
      </p:sp>
      <p:pic>
        <p:nvPicPr>
          <p:cNvPr id="18434" name="Picture 2" descr="http://www.hel.fi/hel2/helsinkikaikille/kuvasymbolit/Ladattavat%20kuvat/Museo_Nega.jpg"/>
          <p:cNvPicPr>
            <a:picLocks noChangeAspect="1" noChangeArrowheads="1"/>
          </p:cNvPicPr>
          <p:nvPr/>
        </p:nvPicPr>
        <p:blipFill>
          <a:blip r:embed="rId4" cstate="print"/>
          <a:srcRect l="5080" t="7621" r="5080" b="5080"/>
          <a:stretch>
            <a:fillRect/>
          </a:stretch>
        </p:blipFill>
        <p:spPr bwMode="auto">
          <a:xfrm>
            <a:off x="3810000" y="3142236"/>
            <a:ext cx="1066800" cy="1036617"/>
          </a:xfrm>
          <a:prstGeom prst="rect">
            <a:avLst/>
          </a:prstGeom>
          <a:noFill/>
        </p:spPr>
      </p:pic>
      <p:sp>
        <p:nvSpPr>
          <p:cNvPr id="10" name="Rectangle 9"/>
          <p:cNvSpPr/>
          <p:nvPr/>
        </p:nvSpPr>
        <p:spPr>
          <a:xfrm>
            <a:off x="304800" y="649069"/>
            <a:ext cx="8504251" cy="646331"/>
          </a:xfrm>
          <a:prstGeom prst="rect">
            <a:avLst/>
          </a:prstGeom>
        </p:spPr>
        <p:txBody>
          <a:bodyPr wrap="none">
            <a:spAutoFit/>
          </a:bodyPr>
          <a:lstStyle/>
          <a:p>
            <a:r>
              <a:rPr lang="en-US" sz="3600" b="1" dirty="0" smtClean="0">
                <a:solidFill>
                  <a:schemeClr val="bg1"/>
                </a:solidFill>
                <a:latin typeface="Simplified Arabic Fixed" pitchFamily="49" charset="-78"/>
                <a:ea typeface="Microsoft Yi Baiti" pitchFamily="66" charset="0"/>
                <a:cs typeface="Simplified Arabic Fixed" pitchFamily="49" charset="-78"/>
              </a:rPr>
              <a:t>MUSEUMS AND DIGITAL TECHNOLOGY</a:t>
            </a:r>
            <a:endParaRPr lang="en-US" sz="3600" b="1" dirty="0"/>
          </a:p>
        </p:txBody>
      </p:sp>
      <p:sp>
        <p:nvSpPr>
          <p:cNvPr id="11" name="Rectangle 10"/>
          <p:cNvSpPr/>
          <p:nvPr/>
        </p:nvSpPr>
        <p:spPr>
          <a:xfrm>
            <a:off x="2133600" y="5080337"/>
            <a:ext cx="4572000" cy="1015663"/>
          </a:xfrm>
          <a:prstGeom prst="rect">
            <a:avLst/>
          </a:prstGeom>
        </p:spPr>
        <p:txBody>
          <a:bodyPr>
            <a:spAutoFit/>
          </a:bodyPr>
          <a:lstStyle/>
          <a:p>
            <a:pPr lvl="0" algn="ctr" fontAlgn="base">
              <a:spcBef>
                <a:spcPct val="0"/>
              </a:spcBef>
              <a:spcAft>
                <a:spcPct val="0"/>
              </a:spcAft>
            </a:pPr>
            <a:r>
              <a:rPr lang="en-US" sz="2000" dirty="0" smtClean="0">
                <a:solidFill>
                  <a:schemeClr val="bg1"/>
                </a:solidFill>
                <a:latin typeface="Simplified Arabic Fixed" pitchFamily="49" charset="-78"/>
                <a:ea typeface="Microsoft Yi Baiti" pitchFamily="66" charset="0"/>
                <a:cs typeface="Simplified Arabic Fixed" pitchFamily="49" charset="-78"/>
              </a:rPr>
              <a:t>Susana Smith Bautista, Ph.D.</a:t>
            </a:r>
          </a:p>
          <a:p>
            <a:pPr lvl="0" algn="ctr" fontAlgn="base">
              <a:spcBef>
                <a:spcPct val="0"/>
              </a:spcBef>
              <a:spcAft>
                <a:spcPct val="0"/>
              </a:spcAft>
            </a:pPr>
            <a:r>
              <a:rPr lang="en-US" sz="2000" dirty="0" smtClean="0">
                <a:solidFill>
                  <a:schemeClr val="bg1"/>
                </a:solidFill>
                <a:latin typeface="Simplified Arabic Fixed" pitchFamily="49" charset="-78"/>
                <a:ea typeface="Microsoft Yi Baiti" pitchFamily="66" charset="0"/>
                <a:cs typeface="Simplified Arabic Fixed" pitchFamily="49" charset="-78"/>
              </a:rPr>
              <a:t>November 6, 2014</a:t>
            </a:r>
          </a:p>
          <a:p>
            <a:pPr lvl="0" algn="ctr" fontAlgn="base">
              <a:spcBef>
                <a:spcPct val="0"/>
              </a:spcBef>
              <a:spcAft>
                <a:spcPct val="0"/>
              </a:spcAft>
            </a:pPr>
            <a:r>
              <a:rPr lang="en-US" sz="2000" dirty="0" smtClean="0">
                <a:solidFill>
                  <a:schemeClr val="bg1"/>
                </a:solidFill>
                <a:latin typeface="Simplified Arabic Fixed" pitchFamily="49" charset="-78"/>
                <a:ea typeface="Microsoft Yi Baiti" pitchFamily="66" charset="0"/>
                <a:cs typeface="Simplified Arabic Fixed" pitchFamily="49" charset="-78"/>
              </a:rPr>
              <a:t>ssbautista@yahoo.com</a:t>
            </a:r>
            <a:endParaRPr lang="en-US" sz="2000" dirty="0"/>
          </a:p>
        </p:txBody>
      </p:sp>
      <p:sp>
        <p:nvSpPr>
          <p:cNvPr id="9" name="TextBox 8"/>
          <p:cNvSpPr txBox="1"/>
          <p:nvPr/>
        </p:nvSpPr>
        <p:spPr>
          <a:xfrm>
            <a:off x="685800" y="4215825"/>
            <a:ext cx="8382000" cy="584775"/>
          </a:xfrm>
          <a:prstGeom prst="rect">
            <a:avLst/>
          </a:prstGeom>
          <a:noFill/>
        </p:spPr>
        <p:txBody>
          <a:bodyPr wrap="square" rtlCol="0">
            <a:spAutoFit/>
          </a:bodyPr>
          <a:lstStyle/>
          <a:p>
            <a:r>
              <a:rPr lang="en-US" sz="3200" dirty="0" smtClean="0">
                <a:solidFill>
                  <a:srgbClr val="FF0000"/>
                </a:solidFill>
                <a:latin typeface="Simplified Arabic Fixed" pitchFamily="49" charset="-78"/>
                <a:cs typeface="Simplified Arabic Fixed" pitchFamily="49" charset="-78"/>
              </a:rPr>
              <a:t>Where is your museum experience?</a:t>
            </a:r>
            <a:endParaRPr lang="en-US" sz="3200" dirty="0">
              <a:solidFill>
                <a:srgbClr val="FF0000"/>
              </a:solidFill>
              <a:latin typeface="Simplified Arabic Fixed" pitchFamily="49" charset="-78"/>
              <a:cs typeface="Simplified Arabic Fixed" pitchFamily="49" charset="-78"/>
            </a:endParaRPr>
          </a:p>
        </p:txBody>
      </p:sp>
      <p:pic>
        <p:nvPicPr>
          <p:cNvPr id="8196" name="Picture 4" descr="http://jabberwockreptiles.com/wp-content/uploads/2013/02/electromagnetic-spectrum.png"/>
          <p:cNvPicPr>
            <a:picLocks noChangeAspect="1" noChangeArrowheads="1"/>
          </p:cNvPicPr>
          <p:nvPr/>
        </p:nvPicPr>
        <p:blipFill>
          <a:blip r:embed="rId5" cstate="print">
            <a:grayscl/>
            <a:lum contrast="100000"/>
          </a:blip>
          <a:srcRect t="19202" b="68406"/>
          <a:stretch>
            <a:fillRect/>
          </a:stretch>
        </p:blipFill>
        <p:spPr bwMode="auto">
          <a:xfrm>
            <a:off x="0" y="2209800"/>
            <a:ext cx="9143999" cy="95593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152399"/>
            <a:ext cx="9144000" cy="6553200"/>
          </a:xfrm>
          <a:prstGeom prst="rect">
            <a:avLst/>
          </a:prstGeom>
          <a:noFill/>
          <a:ln w="9525">
            <a:noFill/>
            <a:miter lim="800000"/>
            <a:headEnd/>
            <a:tailEnd/>
          </a:ln>
        </p:spPr>
      </p:pic>
      <p:sp>
        <p:nvSpPr>
          <p:cNvPr id="5" name="TextBox 4"/>
          <p:cNvSpPr txBox="1"/>
          <p:nvPr/>
        </p:nvSpPr>
        <p:spPr>
          <a:xfrm>
            <a:off x="609600" y="6474023"/>
            <a:ext cx="81534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4" name="Picture 2" descr="http://tractsofrevolution.files.wordpress.com/2014/01/s_c.jpg"/>
          <p:cNvPicPr>
            <a:picLocks noChangeAspect="1" noChangeArrowheads="1"/>
          </p:cNvPicPr>
          <p:nvPr/>
        </p:nvPicPr>
        <p:blipFill>
          <a:blip r:embed="rId4" cstate="print">
            <a:lum bright="61000"/>
          </a:blip>
          <a:stretch>
            <a:fillRect/>
          </a:stretch>
        </p:blipFill>
        <p:spPr bwMode="auto">
          <a:xfrm>
            <a:off x="220526" y="609600"/>
            <a:ext cx="8756439" cy="5144835"/>
          </a:xfrm>
          <a:prstGeom prst="rect">
            <a:avLst/>
          </a:prstGeom>
          <a:noFill/>
        </p:spPr>
      </p:pic>
      <p:pic>
        <p:nvPicPr>
          <p:cNvPr id="7" name="Picture 2" descr="http://www.hel.fi/hel2/helsinkikaikille/kuvasymbolit/Ladattavat%20kuvat/Museo_Nega.jpg"/>
          <p:cNvPicPr>
            <a:picLocks noChangeAspect="1" noChangeArrowheads="1"/>
          </p:cNvPicPr>
          <p:nvPr/>
        </p:nvPicPr>
        <p:blipFill>
          <a:blip r:embed="rId5" cstate="print"/>
          <a:srcRect l="5080" t="7621" r="5080" b="5080"/>
          <a:stretch>
            <a:fillRect/>
          </a:stretch>
        </p:blipFill>
        <p:spPr bwMode="auto">
          <a:xfrm>
            <a:off x="4495800" y="4267200"/>
            <a:ext cx="1163780" cy="1130853"/>
          </a:xfrm>
          <a:prstGeom prst="rect">
            <a:avLst/>
          </a:prstGeom>
          <a:noFill/>
        </p:spPr>
      </p:pic>
      <p:sp>
        <p:nvSpPr>
          <p:cNvPr id="8" name="TextBox 7"/>
          <p:cNvSpPr txBox="1"/>
          <p:nvPr/>
        </p:nvSpPr>
        <p:spPr>
          <a:xfrm>
            <a:off x="7924800" y="5544979"/>
            <a:ext cx="1447800" cy="246221"/>
          </a:xfrm>
          <a:prstGeom prst="rect">
            <a:avLst/>
          </a:prstGeom>
          <a:noFill/>
        </p:spPr>
        <p:txBody>
          <a:bodyPr wrap="square" rtlCol="0">
            <a:spAutoFit/>
          </a:bodyPr>
          <a:lstStyle/>
          <a:p>
            <a:r>
              <a:rPr lang="en-US" sz="1000" dirty="0" smtClean="0"/>
              <a:t>tracksofrevolution</a:t>
            </a:r>
            <a:endParaRPr lang="en-US" sz="1000" dirty="0"/>
          </a:p>
        </p:txBody>
      </p:sp>
      <p:sp>
        <p:nvSpPr>
          <p:cNvPr id="9" name="TextBox 8"/>
          <p:cNvSpPr txBox="1"/>
          <p:nvPr/>
        </p:nvSpPr>
        <p:spPr>
          <a:xfrm>
            <a:off x="762000" y="1600200"/>
            <a:ext cx="3733800" cy="646331"/>
          </a:xfrm>
          <a:prstGeom prst="rect">
            <a:avLst/>
          </a:prstGeom>
          <a:noFill/>
        </p:spPr>
        <p:txBody>
          <a:bodyPr wrap="square" rtlCol="0">
            <a:spAutoFit/>
          </a:bodyPr>
          <a:lstStyle/>
          <a:p>
            <a:r>
              <a:rPr lang="en-US" sz="3600" b="1" dirty="0" smtClean="0">
                <a:latin typeface="Simplified Arabic Fixed" pitchFamily="49" charset="-78"/>
                <a:cs typeface="Simplified Arabic Fixed" pitchFamily="49" charset="-78"/>
              </a:rPr>
              <a:t>PRAGMATISM</a:t>
            </a:r>
          </a:p>
        </p:txBody>
      </p:sp>
      <p:sp>
        <p:nvSpPr>
          <p:cNvPr id="10" name="TextBox 9"/>
          <p:cNvSpPr txBox="1"/>
          <p:nvPr/>
        </p:nvSpPr>
        <p:spPr>
          <a:xfrm>
            <a:off x="6096000" y="3392269"/>
            <a:ext cx="2743200" cy="646331"/>
          </a:xfrm>
          <a:prstGeom prst="rect">
            <a:avLst/>
          </a:prstGeom>
          <a:noFill/>
        </p:spPr>
        <p:txBody>
          <a:bodyPr wrap="square" rtlCol="0">
            <a:spAutoFit/>
          </a:bodyPr>
          <a:lstStyle/>
          <a:p>
            <a:r>
              <a:rPr lang="en-US" sz="3600" b="1" dirty="0" smtClean="0">
                <a:latin typeface="Simplified Arabic Fixed" pitchFamily="49" charset="-78"/>
                <a:cs typeface="Simplified Arabic Fixed" pitchFamily="49" charset="-78"/>
              </a:rPr>
              <a:t>IDEALISM</a:t>
            </a:r>
            <a:endParaRPr lang="en-US" sz="3600" b="1" dirty="0">
              <a:latin typeface="Simplified Arabic Fixed" pitchFamily="49" charset="-78"/>
              <a:cs typeface="Simplified Arabic Fixed" pitchFamily="49"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152399"/>
            <a:ext cx="9144000" cy="6553200"/>
          </a:xfrm>
          <a:prstGeom prst="rect">
            <a:avLst/>
          </a:prstGeom>
          <a:noFill/>
          <a:ln w="9525">
            <a:noFill/>
            <a:miter lim="800000"/>
            <a:headEnd/>
            <a:tailEnd/>
          </a:ln>
        </p:spPr>
      </p:pic>
      <p:sp>
        <p:nvSpPr>
          <p:cNvPr id="5" name="TextBox 4"/>
          <p:cNvSpPr txBox="1"/>
          <p:nvPr/>
        </p:nvSpPr>
        <p:spPr>
          <a:xfrm>
            <a:off x="609600" y="6474023"/>
            <a:ext cx="81534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
        <p:nvSpPr>
          <p:cNvPr id="4" name="TextBox 3"/>
          <p:cNvSpPr txBox="1"/>
          <p:nvPr/>
        </p:nvSpPr>
        <p:spPr>
          <a:xfrm>
            <a:off x="2895600" y="152400"/>
            <a:ext cx="3810000" cy="707886"/>
          </a:xfrm>
          <a:prstGeom prst="rect">
            <a:avLst/>
          </a:prstGeom>
          <a:noFill/>
        </p:spPr>
        <p:txBody>
          <a:bodyPr wrap="square" rtlCol="0">
            <a:spAutoFit/>
          </a:bodyPr>
          <a:lstStyle/>
          <a:p>
            <a:r>
              <a:rPr lang="en-US" sz="4000" u="sng" dirty="0" smtClean="0">
                <a:solidFill>
                  <a:schemeClr val="bg1"/>
                </a:solidFill>
                <a:latin typeface="Simplified Arabic Fixed" pitchFamily="49" charset="-78"/>
                <a:cs typeface="Simplified Arabic Fixed" pitchFamily="49" charset="-78"/>
              </a:rPr>
              <a:t>PRAGMATISM</a:t>
            </a:r>
          </a:p>
        </p:txBody>
      </p:sp>
      <p:sp>
        <p:nvSpPr>
          <p:cNvPr id="6" name="TextBox 5"/>
          <p:cNvSpPr txBox="1"/>
          <p:nvPr/>
        </p:nvSpPr>
        <p:spPr>
          <a:xfrm>
            <a:off x="457200" y="1447800"/>
            <a:ext cx="3048000" cy="3293209"/>
          </a:xfrm>
          <a:prstGeom prst="rect">
            <a:avLst/>
          </a:prstGeom>
          <a:noFill/>
        </p:spPr>
        <p:txBody>
          <a:bodyPr wrap="square" rtlCol="0">
            <a:spAutoFit/>
          </a:bodyPr>
          <a:lstStyle/>
          <a:p>
            <a:r>
              <a:rPr lang="en-US" sz="3200" dirty="0" smtClean="0">
                <a:solidFill>
                  <a:srgbClr val="FF0000"/>
                </a:solidFill>
                <a:latin typeface="Simplified Arabic Fixed" pitchFamily="49" charset="-78"/>
                <a:cs typeface="Simplified Arabic Fixed" pitchFamily="49" charset="-78"/>
              </a:rPr>
              <a:t>WHY:</a:t>
            </a:r>
          </a:p>
          <a:p>
            <a:endParaRPr lang="en-US" sz="3200" dirty="0" smtClean="0">
              <a:solidFill>
                <a:srgbClr val="FF0000"/>
              </a:solidFill>
              <a:latin typeface="Simplified Arabic Fixed" pitchFamily="49" charset="-78"/>
              <a:cs typeface="Simplified Arabic Fixed" pitchFamily="49" charset="-78"/>
            </a:endParaRPr>
          </a:p>
          <a:p>
            <a:endParaRPr lang="en-US" sz="3200" dirty="0" smtClean="0">
              <a:solidFill>
                <a:srgbClr val="FF0000"/>
              </a:solidFill>
              <a:latin typeface="Simplified Arabic Fixed" pitchFamily="49" charset="-78"/>
              <a:cs typeface="Simplified Arabic Fixed" pitchFamily="49" charset="-78"/>
            </a:endParaRPr>
          </a:p>
          <a:p>
            <a:endParaRPr lang="en-US" sz="3200" dirty="0" smtClean="0">
              <a:solidFill>
                <a:srgbClr val="FF0000"/>
              </a:solidFill>
              <a:latin typeface="Simplified Arabic Fixed" pitchFamily="49" charset="-78"/>
              <a:cs typeface="Simplified Arabic Fixed" pitchFamily="49" charset="-78"/>
            </a:endParaRPr>
          </a:p>
          <a:p>
            <a:endParaRPr lang="en-US" sz="3200" dirty="0" smtClean="0">
              <a:solidFill>
                <a:srgbClr val="FF0000"/>
              </a:solidFill>
              <a:latin typeface="Simplified Arabic Fixed" pitchFamily="49" charset="-78"/>
              <a:cs typeface="Simplified Arabic Fixed" pitchFamily="49" charset="-78"/>
            </a:endParaRPr>
          </a:p>
          <a:p>
            <a:endParaRPr lang="en-US" sz="800" dirty="0" smtClean="0">
              <a:solidFill>
                <a:srgbClr val="FF0000"/>
              </a:solidFill>
              <a:latin typeface="Simplified Arabic Fixed" pitchFamily="49" charset="-78"/>
              <a:cs typeface="Simplified Arabic Fixed" pitchFamily="49" charset="-78"/>
            </a:endParaRPr>
          </a:p>
          <a:p>
            <a:endParaRPr lang="en-US" sz="800" dirty="0" smtClean="0">
              <a:solidFill>
                <a:srgbClr val="FF0000"/>
              </a:solidFill>
              <a:latin typeface="Simplified Arabic Fixed" pitchFamily="49" charset="-78"/>
              <a:cs typeface="Simplified Arabic Fixed" pitchFamily="49" charset="-78"/>
            </a:endParaRPr>
          </a:p>
          <a:p>
            <a:r>
              <a:rPr lang="en-US" sz="3200" dirty="0" smtClean="0">
                <a:solidFill>
                  <a:srgbClr val="FF0000"/>
                </a:solidFill>
                <a:latin typeface="Simplified Arabic Fixed" pitchFamily="49" charset="-78"/>
                <a:cs typeface="Simplified Arabic Fixed" pitchFamily="49" charset="-78"/>
              </a:rPr>
              <a:t>WHY NOT:</a:t>
            </a:r>
            <a:endParaRPr lang="en-US" sz="3200" dirty="0">
              <a:solidFill>
                <a:srgbClr val="FF0000"/>
              </a:solidFill>
              <a:latin typeface="Simplified Arabic Fixed" pitchFamily="49" charset="-78"/>
              <a:cs typeface="Simplified Arabic Fixed" pitchFamily="49" charset="-78"/>
            </a:endParaRPr>
          </a:p>
        </p:txBody>
      </p:sp>
      <p:sp>
        <p:nvSpPr>
          <p:cNvPr id="7" name="TextBox 6"/>
          <p:cNvSpPr txBox="1"/>
          <p:nvPr/>
        </p:nvSpPr>
        <p:spPr>
          <a:xfrm>
            <a:off x="1981200" y="1428690"/>
            <a:ext cx="6705600" cy="400110"/>
          </a:xfrm>
          <a:prstGeom prst="rect">
            <a:avLst/>
          </a:prstGeom>
          <a:noFill/>
        </p:spPr>
        <p:txBody>
          <a:bodyPr wrap="square" rtlCol="0">
            <a:spAutoFit/>
          </a:bodyPr>
          <a:lstStyle/>
          <a:p>
            <a:r>
              <a:rPr lang="en-US" sz="2000" dirty="0" smtClean="0">
                <a:solidFill>
                  <a:schemeClr val="bg1">
                    <a:lumMod val="50000"/>
                  </a:schemeClr>
                </a:solidFill>
                <a:latin typeface="Simplified Arabic Fixed" pitchFamily="49" charset="-78"/>
                <a:cs typeface="Simplified Arabic Fixed" pitchFamily="49" charset="-78"/>
              </a:rPr>
              <a:t>There is no budget for digital projects</a:t>
            </a:r>
            <a:endParaRPr lang="en-US" sz="2000" dirty="0">
              <a:solidFill>
                <a:schemeClr val="bg1">
                  <a:lumMod val="50000"/>
                </a:schemeClr>
              </a:solidFill>
              <a:latin typeface="Simplified Arabic Fixed" pitchFamily="49" charset="-78"/>
              <a:cs typeface="Simplified Arabic Fixed" pitchFamily="49" charset="-78"/>
            </a:endParaRPr>
          </a:p>
        </p:txBody>
      </p:sp>
      <p:sp>
        <p:nvSpPr>
          <p:cNvPr id="8" name="TextBox 7"/>
          <p:cNvSpPr txBox="1"/>
          <p:nvPr/>
        </p:nvSpPr>
        <p:spPr>
          <a:xfrm>
            <a:off x="1981200" y="2114490"/>
            <a:ext cx="6340197" cy="400110"/>
          </a:xfrm>
          <a:prstGeom prst="rect">
            <a:avLst/>
          </a:prstGeom>
          <a:noFill/>
        </p:spPr>
        <p:txBody>
          <a:bodyPr wrap="none" rtlCol="0">
            <a:spAutoFit/>
          </a:bodyPr>
          <a:lstStyle/>
          <a:p>
            <a:r>
              <a:rPr lang="en-US" sz="2000" dirty="0" smtClean="0">
                <a:solidFill>
                  <a:schemeClr val="bg1">
                    <a:lumMod val="50000"/>
                  </a:schemeClr>
                </a:solidFill>
                <a:latin typeface="Simplified Arabic Fixed" pitchFamily="49" charset="-78"/>
                <a:cs typeface="Simplified Arabic Fixed" pitchFamily="49" charset="-78"/>
              </a:rPr>
              <a:t>None of the staff has any digital skills</a:t>
            </a:r>
            <a:endParaRPr lang="en-US" sz="2000" dirty="0">
              <a:solidFill>
                <a:schemeClr val="bg1">
                  <a:lumMod val="50000"/>
                </a:schemeClr>
              </a:solidFill>
              <a:latin typeface="Simplified Arabic Fixed" pitchFamily="49" charset="-78"/>
              <a:cs typeface="Simplified Arabic Fixed" pitchFamily="49" charset="-78"/>
            </a:endParaRPr>
          </a:p>
        </p:txBody>
      </p:sp>
      <p:sp>
        <p:nvSpPr>
          <p:cNvPr id="9" name="TextBox 8"/>
          <p:cNvSpPr txBox="1"/>
          <p:nvPr/>
        </p:nvSpPr>
        <p:spPr>
          <a:xfrm>
            <a:off x="1981200" y="2800290"/>
            <a:ext cx="5257800" cy="400110"/>
          </a:xfrm>
          <a:prstGeom prst="rect">
            <a:avLst/>
          </a:prstGeom>
          <a:noFill/>
        </p:spPr>
        <p:txBody>
          <a:bodyPr wrap="square" rtlCol="0">
            <a:spAutoFit/>
          </a:bodyPr>
          <a:lstStyle/>
          <a:p>
            <a:r>
              <a:rPr lang="en-US" sz="2000" dirty="0" smtClean="0">
                <a:solidFill>
                  <a:schemeClr val="bg1">
                    <a:lumMod val="50000"/>
                  </a:schemeClr>
                </a:solidFill>
                <a:latin typeface="Simplified Arabic Fixed" pitchFamily="49" charset="-78"/>
                <a:cs typeface="Simplified Arabic Fixed" pitchFamily="49" charset="-78"/>
              </a:rPr>
              <a:t>There are other priorities</a:t>
            </a:r>
            <a:endParaRPr lang="en-US" sz="2000" dirty="0">
              <a:solidFill>
                <a:schemeClr val="bg1">
                  <a:lumMod val="50000"/>
                </a:schemeClr>
              </a:solidFill>
              <a:latin typeface="Simplified Arabic Fixed" pitchFamily="49" charset="-78"/>
              <a:cs typeface="Simplified Arabic Fixed" pitchFamily="49" charset="-78"/>
            </a:endParaRPr>
          </a:p>
        </p:txBody>
      </p:sp>
      <p:sp>
        <p:nvSpPr>
          <p:cNvPr id="10" name="TextBox 9"/>
          <p:cNvSpPr txBox="1"/>
          <p:nvPr/>
        </p:nvSpPr>
        <p:spPr>
          <a:xfrm>
            <a:off x="1981200" y="3486090"/>
            <a:ext cx="5715000" cy="400110"/>
          </a:xfrm>
          <a:prstGeom prst="rect">
            <a:avLst/>
          </a:prstGeom>
          <a:noFill/>
        </p:spPr>
        <p:txBody>
          <a:bodyPr wrap="square" rtlCol="0">
            <a:spAutoFit/>
          </a:bodyPr>
          <a:lstStyle/>
          <a:p>
            <a:r>
              <a:rPr lang="en-US" sz="2000" dirty="0" smtClean="0">
                <a:solidFill>
                  <a:schemeClr val="bg1">
                    <a:lumMod val="50000"/>
                  </a:schemeClr>
                </a:solidFill>
                <a:latin typeface="Simplified Arabic Fixed" pitchFamily="49" charset="-78"/>
                <a:cs typeface="Simplified Arabic Fixed" pitchFamily="49" charset="-78"/>
              </a:rPr>
              <a:t>We have a website, that’s enough</a:t>
            </a:r>
            <a:endParaRPr lang="en-US" sz="2000" dirty="0">
              <a:solidFill>
                <a:schemeClr val="bg1">
                  <a:lumMod val="50000"/>
                </a:schemeClr>
              </a:solidFill>
              <a:latin typeface="Simplified Arabic Fixed" pitchFamily="49" charset="-78"/>
              <a:cs typeface="Simplified Arabic Fixed" pitchFamily="49" charset="-78"/>
            </a:endParaRPr>
          </a:p>
        </p:txBody>
      </p:sp>
      <p:sp>
        <p:nvSpPr>
          <p:cNvPr id="36865" name="Rectangle 1"/>
          <p:cNvSpPr>
            <a:spLocks noChangeArrowheads="1"/>
          </p:cNvSpPr>
          <p:nvPr/>
        </p:nvSpPr>
        <p:spPr bwMode="auto">
          <a:xfrm>
            <a:off x="1066800" y="4648200"/>
            <a:ext cx="7467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50000"/>
                  </a:schemeClr>
                </a:solidFill>
                <a:latin typeface="Simplified Arabic Fixed" pitchFamily="49" charset="-78"/>
                <a:ea typeface="Calibri" pitchFamily="34" charset="0"/>
                <a:cs typeface="Simplified Arabic Fixed" pitchFamily="49" charset="-78"/>
              </a:rPr>
              <a:t>Tec</a:t>
            </a:r>
            <a:r>
              <a:rPr kumimoji="0" lang="en-US" sz="2000" b="0" i="0" u="none" strike="noStrike" cap="none" normalizeH="0" baseline="0" dirty="0" smtClean="0">
                <a:ln>
                  <a:noFill/>
                </a:ln>
                <a:solidFill>
                  <a:schemeClr val="bg1">
                    <a:lumMod val="50000"/>
                  </a:schemeClr>
                </a:solidFill>
                <a:effectLst/>
                <a:latin typeface="Simplified Arabic Fixed" pitchFamily="49" charset="-78"/>
                <a:ea typeface="Calibri" pitchFamily="34" charset="0"/>
                <a:cs typeface="Simplified Arabic Fixed" pitchFamily="49" charset="-78"/>
              </a:rPr>
              <a:t>hnology today affects every single aspect of the institution, which can offer a way to understand new staffing skills and new funding opportunities.</a:t>
            </a:r>
            <a:endParaRPr kumimoji="0" lang="en-US" sz="2000" b="0" i="0" u="none" strike="noStrike" cap="none" normalizeH="0" baseline="0" dirty="0" smtClean="0">
              <a:ln>
                <a:noFill/>
              </a:ln>
              <a:solidFill>
                <a:schemeClr val="bg1">
                  <a:lumMod val="50000"/>
                </a:schemeClr>
              </a:solidFill>
              <a:effectLst/>
              <a:latin typeface="Simplified Arabic Fixed" pitchFamily="49" charset="-78"/>
              <a:cs typeface="Simplified Arabic Fixed" pitchFamily="49"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6865"/>
                                        </p:tgtEl>
                                        <p:attrNameLst>
                                          <p:attrName>style.visibility</p:attrName>
                                        </p:attrNameLst>
                                      </p:cBhvr>
                                      <p:to>
                                        <p:strVal val="visible"/>
                                      </p:to>
                                    </p:set>
                                    <p:animEffect transition="in" filter="checkerboard(across)">
                                      <p:cBhvr>
                                        <p:cTn id="27"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68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152399"/>
            <a:ext cx="9144000" cy="6553200"/>
          </a:xfrm>
          <a:prstGeom prst="rect">
            <a:avLst/>
          </a:prstGeom>
          <a:noFill/>
          <a:ln w="9525">
            <a:noFill/>
            <a:miter lim="800000"/>
            <a:headEnd/>
            <a:tailEnd/>
          </a:ln>
        </p:spPr>
      </p:pic>
      <p:sp>
        <p:nvSpPr>
          <p:cNvPr id="5" name="TextBox 4"/>
          <p:cNvSpPr txBox="1"/>
          <p:nvPr/>
        </p:nvSpPr>
        <p:spPr>
          <a:xfrm>
            <a:off x="609600" y="6474023"/>
            <a:ext cx="81534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
        <p:nvSpPr>
          <p:cNvPr id="4" name="TextBox 3"/>
          <p:cNvSpPr txBox="1"/>
          <p:nvPr/>
        </p:nvSpPr>
        <p:spPr>
          <a:xfrm>
            <a:off x="2895600" y="152400"/>
            <a:ext cx="3810000" cy="707886"/>
          </a:xfrm>
          <a:prstGeom prst="rect">
            <a:avLst/>
          </a:prstGeom>
          <a:noFill/>
        </p:spPr>
        <p:txBody>
          <a:bodyPr wrap="square" rtlCol="0">
            <a:spAutoFit/>
          </a:bodyPr>
          <a:lstStyle/>
          <a:p>
            <a:r>
              <a:rPr lang="en-US" sz="4000" u="sng" dirty="0" smtClean="0">
                <a:solidFill>
                  <a:schemeClr val="bg1"/>
                </a:solidFill>
                <a:latin typeface="Simplified Arabic Fixed" pitchFamily="49" charset="-78"/>
                <a:cs typeface="Simplified Arabic Fixed" pitchFamily="49" charset="-78"/>
              </a:rPr>
              <a:t>IDEALISM</a:t>
            </a:r>
          </a:p>
        </p:txBody>
      </p:sp>
      <p:sp>
        <p:nvSpPr>
          <p:cNvPr id="6" name="TextBox 5"/>
          <p:cNvSpPr txBox="1"/>
          <p:nvPr/>
        </p:nvSpPr>
        <p:spPr>
          <a:xfrm>
            <a:off x="457200" y="1447800"/>
            <a:ext cx="3048000" cy="3416320"/>
          </a:xfrm>
          <a:prstGeom prst="rect">
            <a:avLst/>
          </a:prstGeom>
          <a:noFill/>
        </p:spPr>
        <p:txBody>
          <a:bodyPr wrap="square" rtlCol="0">
            <a:spAutoFit/>
          </a:bodyPr>
          <a:lstStyle/>
          <a:p>
            <a:r>
              <a:rPr lang="en-US" sz="3200" dirty="0" smtClean="0">
                <a:solidFill>
                  <a:srgbClr val="FF0000"/>
                </a:solidFill>
                <a:latin typeface="Simplified Arabic Fixed" pitchFamily="49" charset="-78"/>
                <a:cs typeface="Simplified Arabic Fixed" pitchFamily="49" charset="-78"/>
              </a:rPr>
              <a:t>WHY:</a:t>
            </a:r>
          </a:p>
          <a:p>
            <a:endParaRPr lang="en-US" sz="3200" dirty="0" smtClean="0">
              <a:solidFill>
                <a:srgbClr val="FF0000"/>
              </a:solidFill>
              <a:latin typeface="Simplified Arabic Fixed" pitchFamily="49" charset="-78"/>
              <a:cs typeface="Simplified Arabic Fixed" pitchFamily="49" charset="-78"/>
            </a:endParaRPr>
          </a:p>
          <a:p>
            <a:endParaRPr lang="en-US" sz="3200" dirty="0" smtClean="0">
              <a:solidFill>
                <a:srgbClr val="FF0000"/>
              </a:solidFill>
              <a:latin typeface="Simplified Arabic Fixed" pitchFamily="49" charset="-78"/>
              <a:cs typeface="Simplified Arabic Fixed" pitchFamily="49" charset="-78"/>
            </a:endParaRPr>
          </a:p>
          <a:p>
            <a:endParaRPr lang="en-US" sz="3200" dirty="0" smtClean="0">
              <a:solidFill>
                <a:srgbClr val="FF0000"/>
              </a:solidFill>
              <a:latin typeface="Simplified Arabic Fixed" pitchFamily="49" charset="-78"/>
              <a:cs typeface="Simplified Arabic Fixed" pitchFamily="49" charset="-78"/>
            </a:endParaRPr>
          </a:p>
          <a:p>
            <a:endParaRPr lang="en-US" sz="3200" dirty="0" smtClean="0">
              <a:solidFill>
                <a:srgbClr val="FF0000"/>
              </a:solidFill>
              <a:latin typeface="Simplified Arabic Fixed" pitchFamily="49" charset="-78"/>
              <a:cs typeface="Simplified Arabic Fixed" pitchFamily="49" charset="-78"/>
            </a:endParaRPr>
          </a:p>
          <a:p>
            <a:endParaRPr lang="en-US" sz="800" dirty="0" smtClean="0">
              <a:solidFill>
                <a:srgbClr val="FF0000"/>
              </a:solidFill>
              <a:latin typeface="Simplified Arabic Fixed" pitchFamily="49" charset="-78"/>
              <a:cs typeface="Simplified Arabic Fixed" pitchFamily="49" charset="-78"/>
            </a:endParaRPr>
          </a:p>
          <a:p>
            <a:endParaRPr lang="en-US" sz="800" dirty="0" smtClean="0">
              <a:solidFill>
                <a:srgbClr val="FF0000"/>
              </a:solidFill>
              <a:latin typeface="Simplified Arabic Fixed" pitchFamily="49" charset="-78"/>
              <a:cs typeface="Simplified Arabic Fixed" pitchFamily="49" charset="-78"/>
            </a:endParaRPr>
          </a:p>
          <a:p>
            <a:endParaRPr lang="en-US" sz="800" dirty="0" smtClean="0">
              <a:solidFill>
                <a:srgbClr val="FF0000"/>
              </a:solidFill>
              <a:latin typeface="Simplified Arabic Fixed" pitchFamily="49" charset="-78"/>
              <a:cs typeface="Simplified Arabic Fixed" pitchFamily="49" charset="-78"/>
            </a:endParaRPr>
          </a:p>
          <a:p>
            <a:r>
              <a:rPr lang="en-US" sz="3200" dirty="0" smtClean="0">
                <a:solidFill>
                  <a:srgbClr val="FF0000"/>
                </a:solidFill>
                <a:latin typeface="Simplified Arabic Fixed" pitchFamily="49" charset="-78"/>
                <a:cs typeface="Simplified Arabic Fixed" pitchFamily="49" charset="-78"/>
              </a:rPr>
              <a:t>WHY NOT:</a:t>
            </a:r>
            <a:endParaRPr lang="en-US" sz="3200" dirty="0">
              <a:solidFill>
                <a:srgbClr val="FF0000"/>
              </a:solidFill>
              <a:latin typeface="Simplified Arabic Fixed" pitchFamily="49" charset="-78"/>
              <a:cs typeface="Simplified Arabic Fixed" pitchFamily="49" charset="-78"/>
            </a:endParaRPr>
          </a:p>
        </p:txBody>
      </p:sp>
      <p:sp>
        <p:nvSpPr>
          <p:cNvPr id="7" name="TextBox 6"/>
          <p:cNvSpPr txBox="1"/>
          <p:nvPr/>
        </p:nvSpPr>
        <p:spPr>
          <a:xfrm>
            <a:off x="2133600" y="1371600"/>
            <a:ext cx="7010400" cy="400110"/>
          </a:xfrm>
          <a:prstGeom prst="rect">
            <a:avLst/>
          </a:prstGeom>
          <a:noFill/>
        </p:spPr>
        <p:txBody>
          <a:bodyPr wrap="square" rtlCol="0">
            <a:spAutoFit/>
          </a:bodyPr>
          <a:lstStyle/>
          <a:p>
            <a:r>
              <a:rPr lang="en-US" sz="2000" dirty="0" smtClean="0">
                <a:solidFill>
                  <a:schemeClr val="bg1">
                    <a:lumMod val="50000"/>
                  </a:schemeClr>
                </a:solidFill>
                <a:latin typeface="Simplified Arabic Fixed" pitchFamily="49" charset="-78"/>
                <a:cs typeface="Simplified Arabic Fixed" pitchFamily="49" charset="-78"/>
              </a:rPr>
              <a:t>To please boards, funders, politicians</a:t>
            </a:r>
            <a:endParaRPr lang="en-US" sz="2000" dirty="0">
              <a:solidFill>
                <a:schemeClr val="bg1">
                  <a:lumMod val="50000"/>
                </a:schemeClr>
              </a:solidFill>
              <a:latin typeface="Simplified Arabic Fixed" pitchFamily="49" charset="-78"/>
              <a:cs typeface="Simplified Arabic Fixed" pitchFamily="49" charset="-78"/>
            </a:endParaRPr>
          </a:p>
        </p:txBody>
      </p:sp>
      <p:sp>
        <p:nvSpPr>
          <p:cNvPr id="8" name="TextBox 7"/>
          <p:cNvSpPr txBox="1"/>
          <p:nvPr/>
        </p:nvSpPr>
        <p:spPr>
          <a:xfrm>
            <a:off x="2133600" y="2069068"/>
            <a:ext cx="6096000" cy="400110"/>
          </a:xfrm>
          <a:prstGeom prst="rect">
            <a:avLst/>
          </a:prstGeom>
          <a:noFill/>
        </p:spPr>
        <p:txBody>
          <a:bodyPr wrap="square" rtlCol="0">
            <a:spAutoFit/>
          </a:bodyPr>
          <a:lstStyle/>
          <a:p>
            <a:r>
              <a:rPr lang="en-US" sz="2000" dirty="0" smtClean="0">
                <a:solidFill>
                  <a:schemeClr val="bg1">
                    <a:lumMod val="50000"/>
                  </a:schemeClr>
                </a:solidFill>
                <a:latin typeface="Simplified Arabic Fixed" pitchFamily="49" charset="-78"/>
                <a:cs typeface="Simplified Arabic Fixed" pitchFamily="49" charset="-78"/>
              </a:rPr>
              <a:t>To appear modern and trendy</a:t>
            </a:r>
            <a:endParaRPr lang="en-US" sz="2000" dirty="0">
              <a:solidFill>
                <a:schemeClr val="bg1">
                  <a:lumMod val="50000"/>
                </a:schemeClr>
              </a:solidFill>
              <a:latin typeface="Simplified Arabic Fixed" pitchFamily="49" charset="-78"/>
              <a:cs typeface="Simplified Arabic Fixed" pitchFamily="49" charset="-78"/>
            </a:endParaRPr>
          </a:p>
        </p:txBody>
      </p:sp>
      <p:sp>
        <p:nvSpPr>
          <p:cNvPr id="9" name="TextBox 8"/>
          <p:cNvSpPr txBox="1"/>
          <p:nvPr/>
        </p:nvSpPr>
        <p:spPr>
          <a:xfrm>
            <a:off x="2133600" y="2831068"/>
            <a:ext cx="5791200" cy="400110"/>
          </a:xfrm>
          <a:prstGeom prst="rect">
            <a:avLst/>
          </a:prstGeom>
          <a:noFill/>
        </p:spPr>
        <p:txBody>
          <a:bodyPr wrap="square" rtlCol="0">
            <a:spAutoFit/>
          </a:bodyPr>
          <a:lstStyle/>
          <a:p>
            <a:r>
              <a:rPr lang="en-US" sz="2000" dirty="0" smtClean="0">
                <a:solidFill>
                  <a:schemeClr val="bg1">
                    <a:lumMod val="50000"/>
                  </a:schemeClr>
                </a:solidFill>
                <a:latin typeface="Simplified Arabic Fixed" pitchFamily="49" charset="-78"/>
                <a:cs typeface="Simplified Arabic Fixed" pitchFamily="49" charset="-78"/>
              </a:rPr>
              <a:t>Because everyone else is doing it</a:t>
            </a:r>
            <a:endParaRPr lang="en-US" sz="2000" dirty="0">
              <a:solidFill>
                <a:schemeClr val="bg1">
                  <a:lumMod val="50000"/>
                </a:schemeClr>
              </a:solidFill>
              <a:latin typeface="Simplified Arabic Fixed" pitchFamily="49" charset="-78"/>
              <a:cs typeface="Simplified Arabic Fixed" pitchFamily="49" charset="-78"/>
            </a:endParaRPr>
          </a:p>
        </p:txBody>
      </p:sp>
      <p:sp>
        <p:nvSpPr>
          <p:cNvPr id="10" name="TextBox 9"/>
          <p:cNvSpPr txBox="1"/>
          <p:nvPr/>
        </p:nvSpPr>
        <p:spPr>
          <a:xfrm>
            <a:off x="2133600" y="3593068"/>
            <a:ext cx="5570756" cy="400110"/>
          </a:xfrm>
          <a:prstGeom prst="rect">
            <a:avLst/>
          </a:prstGeom>
          <a:noFill/>
        </p:spPr>
        <p:txBody>
          <a:bodyPr wrap="none" rtlCol="0">
            <a:spAutoFit/>
          </a:bodyPr>
          <a:lstStyle/>
          <a:p>
            <a:r>
              <a:rPr lang="en-US" sz="2000" dirty="0" smtClean="0">
                <a:solidFill>
                  <a:schemeClr val="bg1">
                    <a:lumMod val="50000"/>
                  </a:schemeClr>
                </a:solidFill>
                <a:latin typeface="Simplified Arabic Fixed" pitchFamily="49" charset="-78"/>
                <a:cs typeface="Simplified Arabic Fixed" pitchFamily="49" charset="-78"/>
              </a:rPr>
              <a:t>We need to reach younger audiences</a:t>
            </a:r>
            <a:endParaRPr lang="en-US" sz="2000" dirty="0">
              <a:solidFill>
                <a:schemeClr val="bg1">
                  <a:lumMod val="50000"/>
                </a:schemeClr>
              </a:solidFill>
              <a:latin typeface="Simplified Arabic Fixed" pitchFamily="49" charset="-78"/>
              <a:cs typeface="Simplified Arabic Fixed" pitchFamily="49" charset="-78"/>
            </a:endParaRPr>
          </a:p>
        </p:txBody>
      </p:sp>
      <p:sp>
        <p:nvSpPr>
          <p:cNvPr id="16385" name="Rectangle 1"/>
          <p:cNvSpPr>
            <a:spLocks noChangeArrowheads="1"/>
          </p:cNvSpPr>
          <p:nvPr/>
        </p:nvSpPr>
        <p:spPr bwMode="auto">
          <a:xfrm>
            <a:off x="1066800" y="4775537"/>
            <a:ext cx="7315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50000"/>
                  </a:schemeClr>
                </a:solidFill>
                <a:effectLst/>
                <a:latin typeface="Simplified Arabic Fixed" pitchFamily="49" charset="-78"/>
                <a:ea typeface="Calibri" pitchFamily="34" charset="0"/>
                <a:cs typeface="Simplified Arabic Fixed" pitchFamily="49" charset="-78"/>
              </a:rPr>
              <a:t>Embarking on costly new projects without fully understanding how they fit your institutional goals, resources, and culture.</a:t>
            </a:r>
            <a:endParaRPr kumimoji="0" lang="en-US" sz="2000" b="0" i="0" u="none" strike="noStrike" cap="none" normalizeH="0" baseline="0" dirty="0" smtClean="0">
              <a:ln>
                <a:noFill/>
              </a:ln>
              <a:solidFill>
                <a:schemeClr val="bg1">
                  <a:lumMod val="50000"/>
                </a:schemeClr>
              </a:solidFill>
              <a:effectLst/>
              <a:latin typeface="Simplified Arabic Fixed" pitchFamily="49" charset="-78"/>
              <a:cs typeface="Simplified Arabic Fixed" pitchFamily="49"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385"/>
                                        </p:tgtEl>
                                        <p:attrNameLst>
                                          <p:attrName>style.visibility</p:attrName>
                                        </p:attrNameLst>
                                      </p:cBhvr>
                                      <p:to>
                                        <p:strVal val="visible"/>
                                      </p:to>
                                    </p:set>
                                    <p:animEffect transition="in" filter="checkerboard(across)">
                                      <p:cBhvr>
                                        <p:cTn id="2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63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0"/>
            <a:ext cx="9144000" cy="6400800"/>
          </a:xfrm>
          <a:prstGeom prst="rect">
            <a:avLst/>
          </a:prstGeom>
          <a:noFill/>
          <a:ln w="9525">
            <a:noFill/>
            <a:miter lim="800000"/>
            <a:headEnd/>
            <a:tailEnd/>
          </a:ln>
        </p:spPr>
      </p:pic>
      <p:sp>
        <p:nvSpPr>
          <p:cNvPr id="5" name="TextBox 4"/>
          <p:cNvSpPr txBox="1"/>
          <p:nvPr/>
        </p:nvSpPr>
        <p:spPr>
          <a:xfrm>
            <a:off x="609600" y="6474023"/>
            <a:ext cx="79248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
        <p:nvSpPr>
          <p:cNvPr id="6" name="TextBox 5"/>
          <p:cNvSpPr txBox="1"/>
          <p:nvPr/>
        </p:nvSpPr>
        <p:spPr>
          <a:xfrm>
            <a:off x="152400" y="1419761"/>
            <a:ext cx="2819400" cy="1323439"/>
          </a:xfrm>
          <a:prstGeom prst="rect">
            <a:avLst/>
          </a:prstGeom>
          <a:noFill/>
        </p:spPr>
        <p:txBody>
          <a:bodyPr wrap="square" rtlCol="0">
            <a:spAutoFit/>
          </a:bodyPr>
          <a:lstStyle/>
          <a:p>
            <a:r>
              <a:rPr lang="en-US" sz="4000" dirty="0" smtClean="0">
                <a:solidFill>
                  <a:schemeClr val="bg1"/>
                </a:solidFill>
                <a:latin typeface="Simplified Arabic Fixed" pitchFamily="49" charset="-78"/>
                <a:cs typeface="Simplified Arabic Fixed" pitchFamily="49" charset="-78"/>
              </a:rPr>
              <a:t>IDEALISM		</a:t>
            </a:r>
            <a:endParaRPr lang="en-US" sz="4000" dirty="0">
              <a:solidFill>
                <a:schemeClr val="bg1"/>
              </a:solidFill>
              <a:latin typeface="Simplified Arabic Fixed" pitchFamily="49" charset="-78"/>
              <a:cs typeface="Simplified Arabic Fixed" pitchFamily="49" charset="-78"/>
            </a:endParaRPr>
          </a:p>
        </p:txBody>
      </p:sp>
      <p:sp>
        <p:nvSpPr>
          <p:cNvPr id="7" name="TextBox 6"/>
          <p:cNvSpPr txBox="1"/>
          <p:nvPr/>
        </p:nvSpPr>
        <p:spPr>
          <a:xfrm>
            <a:off x="5715000" y="1425714"/>
            <a:ext cx="3657600" cy="707886"/>
          </a:xfrm>
          <a:prstGeom prst="rect">
            <a:avLst/>
          </a:prstGeom>
          <a:noFill/>
        </p:spPr>
        <p:txBody>
          <a:bodyPr wrap="square" rtlCol="0">
            <a:spAutoFit/>
          </a:bodyPr>
          <a:lstStyle/>
          <a:p>
            <a:r>
              <a:rPr lang="en-US" sz="4000" dirty="0" smtClean="0">
                <a:solidFill>
                  <a:schemeClr val="bg1"/>
                </a:solidFill>
                <a:latin typeface="Simplified Arabic Fixed" pitchFamily="49" charset="-78"/>
                <a:cs typeface="Simplified Arabic Fixed" pitchFamily="49" charset="-78"/>
              </a:rPr>
              <a:t>PRAGMATISM</a:t>
            </a:r>
          </a:p>
        </p:txBody>
      </p:sp>
      <p:sp>
        <p:nvSpPr>
          <p:cNvPr id="8" name="Left-Right Arrow 7"/>
          <p:cNvSpPr/>
          <p:nvPr/>
        </p:nvSpPr>
        <p:spPr>
          <a:xfrm>
            <a:off x="1066800" y="2362200"/>
            <a:ext cx="6934200" cy="762000"/>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http://www.hel.fi/hel2/helsinkikaikille/kuvasymbolit/Ladattavat%20kuvat/Museo_Nega.jpg"/>
          <p:cNvPicPr>
            <a:picLocks noChangeAspect="1" noChangeArrowheads="1"/>
          </p:cNvPicPr>
          <p:nvPr/>
        </p:nvPicPr>
        <p:blipFill>
          <a:blip r:embed="rId4" cstate="print"/>
          <a:srcRect l="5080" t="7621" r="5080" b="5080"/>
          <a:stretch>
            <a:fillRect/>
          </a:stretch>
        </p:blipFill>
        <p:spPr bwMode="auto">
          <a:xfrm>
            <a:off x="3875816" y="3375332"/>
            <a:ext cx="1163780" cy="1130853"/>
          </a:xfrm>
          <a:prstGeom prst="rect">
            <a:avLst/>
          </a:prstGeom>
          <a:noFill/>
        </p:spPr>
      </p:pic>
      <p:sp>
        <p:nvSpPr>
          <p:cNvPr id="9" name="TextBox 8"/>
          <p:cNvSpPr txBox="1"/>
          <p:nvPr/>
        </p:nvSpPr>
        <p:spPr>
          <a:xfrm>
            <a:off x="2209800" y="4953000"/>
            <a:ext cx="5638800" cy="523220"/>
          </a:xfrm>
          <a:prstGeom prst="rect">
            <a:avLst/>
          </a:prstGeom>
          <a:noFill/>
        </p:spPr>
        <p:txBody>
          <a:bodyPr wrap="square" rtlCol="0">
            <a:spAutoFit/>
          </a:bodyPr>
          <a:lstStyle/>
          <a:p>
            <a:r>
              <a:rPr lang="en-US" sz="2800" dirty="0" smtClean="0">
                <a:solidFill>
                  <a:srgbClr val="FF0000"/>
                </a:solidFill>
                <a:latin typeface="Simplified Arabic Fixed" pitchFamily="49" charset="-78"/>
                <a:cs typeface="Simplified Arabic Fixed" pitchFamily="49" charset="-78"/>
              </a:rPr>
              <a:t>Where is your museum?</a:t>
            </a:r>
            <a:endParaRPr lang="en-US" sz="2800" dirty="0">
              <a:solidFill>
                <a:srgbClr val="FF0000"/>
              </a:solidFill>
              <a:latin typeface="Simplified Arabic Fixed" pitchFamily="49" charset="-78"/>
              <a:cs typeface="Simplified Arabic Fixed" pitchFamily="49"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nodeType="withEffect">
                                  <p:stCondLst>
                                    <p:cond delay="0"/>
                                  </p:stCondLst>
                                  <p:endCondLst>
                                    <p:cond evt="onNext" delay="0">
                                      <p:tgtEl>
                                        <p:sldTgt/>
                                      </p:tgtEl>
                                    </p:cond>
                                  </p:endCondLst>
                                  <p:childTnLst>
                                    <p:animMotion origin="layout" path="M 0.37083 0.00324 L -0.32917 0.00324 " pathEditMode="relative" rAng="0" ptsTypes="AA">
                                      <p:cBhvr>
                                        <p:cTn id="6" dur="5000" fill="hold"/>
                                        <p:tgtEl>
                                          <p:spTgt spid="18434"/>
                                        </p:tgtEl>
                                        <p:attrNameLst>
                                          <p:attrName>ppt_x</p:attrName>
                                          <p:attrName>ppt_y</p:attrName>
                                        </p:attrNameLst>
                                      </p:cBhvr>
                                      <p:rCtr x="-3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0"/>
            <a:ext cx="9144000" cy="6396037"/>
          </a:xfrm>
          <a:prstGeom prst="rect">
            <a:avLst/>
          </a:prstGeom>
          <a:noFill/>
          <a:ln w="9525">
            <a:noFill/>
            <a:miter lim="800000"/>
            <a:headEnd/>
            <a:tailEnd/>
          </a:ln>
        </p:spPr>
      </p:pic>
      <p:sp>
        <p:nvSpPr>
          <p:cNvPr id="5" name="TextBox 4"/>
          <p:cNvSpPr txBox="1"/>
          <p:nvPr/>
        </p:nvSpPr>
        <p:spPr>
          <a:xfrm>
            <a:off x="609600" y="6474023"/>
            <a:ext cx="80010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27650" name="Picture 2" descr="http://pasadenahomesandlifestyle.com/wp-content/uploads/2012/01/the-pacific-asia-museum.jpg"/>
          <p:cNvPicPr>
            <a:picLocks noChangeAspect="1" noChangeArrowheads="1"/>
          </p:cNvPicPr>
          <p:nvPr/>
        </p:nvPicPr>
        <p:blipFill>
          <a:blip r:embed="rId4" cstate="print"/>
          <a:srcRect b="11538"/>
          <a:stretch>
            <a:fillRect/>
          </a:stretch>
        </p:blipFill>
        <p:spPr bwMode="auto">
          <a:xfrm>
            <a:off x="0" y="329488"/>
            <a:ext cx="9144000" cy="4547312"/>
          </a:xfrm>
          <a:prstGeom prst="rect">
            <a:avLst/>
          </a:prstGeom>
          <a:noFill/>
        </p:spPr>
      </p:pic>
      <p:pic>
        <p:nvPicPr>
          <p:cNvPr id="27652" name="Picture 4" descr="USC Pacific Asia Museum"/>
          <p:cNvPicPr>
            <a:picLocks noChangeAspect="1" noChangeArrowheads="1"/>
          </p:cNvPicPr>
          <p:nvPr/>
        </p:nvPicPr>
        <p:blipFill>
          <a:blip r:embed="rId5" cstate="print"/>
          <a:srcRect/>
          <a:stretch>
            <a:fillRect/>
          </a:stretch>
        </p:blipFill>
        <p:spPr bwMode="auto">
          <a:xfrm>
            <a:off x="3429000" y="4986685"/>
            <a:ext cx="2438400" cy="11093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228599"/>
            <a:ext cx="9144000" cy="6629400"/>
          </a:xfrm>
          <a:prstGeom prst="rect">
            <a:avLst/>
          </a:prstGeom>
          <a:noFill/>
          <a:ln w="9525">
            <a:noFill/>
            <a:miter lim="800000"/>
            <a:headEnd/>
            <a:tailEnd/>
          </a:ln>
        </p:spPr>
      </p:pic>
      <p:sp>
        <p:nvSpPr>
          <p:cNvPr id="4098" name="Rectangle 2"/>
          <p:cNvSpPr>
            <a:spLocks noChangeArrowheads="1"/>
          </p:cNvSpPr>
          <p:nvPr/>
        </p:nvSpPr>
        <p:spPr bwMode="auto">
          <a:xfrm>
            <a:off x="762000" y="2111157"/>
            <a:ext cx="8001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rPr>
              <a:t> The Field Museum - Digital Learning Manager (July 2012)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i="0" u="none" strike="noStrike" cap="none" normalizeH="0" baseline="0" dirty="0" smtClean="0">
              <a:ln>
                <a:noFill/>
              </a:ln>
              <a:solidFill>
                <a:schemeClr val="bg1"/>
              </a:solidFill>
              <a:effectLst/>
              <a:latin typeface="Simplified Arabic Fixed" pitchFamily="49" charset="-78"/>
              <a:ea typeface="Calibri" pitchFamily="34" charset="0"/>
              <a:cs typeface="Simplified Arabic Fixed" pitchFamily="49" charset="-7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400" dirty="0" smtClean="0">
                <a:solidFill>
                  <a:schemeClr val="bg1"/>
                </a:solidFill>
                <a:latin typeface="Simplified Arabic Fixed" pitchFamily="49" charset="-78"/>
                <a:cs typeface="Simplified Arabic Fixed" pitchFamily="49" charset="-78"/>
              </a:rPr>
              <a:t> Minneapolis Institute of Arts – Web Developers, part of Media &amp; Technology team in the Interactive Media Department (July 2012)</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sz="1400" dirty="0" smtClean="0">
              <a:solidFill>
                <a:schemeClr val="bg1"/>
              </a:solidFill>
              <a:latin typeface="Simplified Arabic Fixed" pitchFamily="49" charset="-78"/>
              <a:cs typeface="Simplified Arabic Fixed" pitchFamily="49" charset="-7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i="0" u="none" strike="noStrike" cap="none" normalizeH="0" baseline="0" dirty="0" smtClean="0">
                <a:ln>
                  <a:noFill/>
                </a:ln>
                <a:solidFill>
                  <a:schemeClr val="bg1"/>
                </a:solidFill>
                <a:effectLst/>
                <a:latin typeface="Simplified Arabic Fixed" pitchFamily="49" charset="-78"/>
                <a:cs typeface="Simplified Arabic Fixed" pitchFamily="49" charset="-78"/>
              </a:rPr>
              <a:t> The J. Paul Getty Museum – Education Technologist (August</a:t>
            </a:r>
            <a:r>
              <a:rPr kumimoji="0" lang="en-US" sz="1400" i="0" u="none" strike="noStrike" cap="none" normalizeH="0" dirty="0" smtClean="0">
                <a:ln>
                  <a:noFill/>
                </a:ln>
                <a:solidFill>
                  <a:schemeClr val="bg1"/>
                </a:solidFill>
                <a:effectLst/>
                <a:latin typeface="Simplified Arabic Fixed" pitchFamily="49" charset="-78"/>
                <a:cs typeface="Simplified Arabic Fixed" pitchFamily="49" charset="-78"/>
              </a:rPr>
              <a:t> 2012)</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i="0" u="none" strike="noStrike" cap="none" normalizeH="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400" baseline="0" dirty="0" smtClean="0">
                <a:solidFill>
                  <a:schemeClr val="bg1"/>
                </a:solidFill>
                <a:latin typeface="Simplified Arabic Fixed" pitchFamily="49" charset="-78"/>
                <a:cs typeface="Simplified Arabic Fixed" pitchFamily="49" charset="-78"/>
              </a:rPr>
              <a:t> Peabody</a:t>
            </a:r>
            <a:r>
              <a:rPr lang="en-US" sz="1400" dirty="0" smtClean="0">
                <a:solidFill>
                  <a:schemeClr val="bg1"/>
                </a:solidFill>
                <a:latin typeface="Simplified Arabic Fixed" pitchFamily="49" charset="-78"/>
                <a:cs typeface="Simplified Arabic Fixed" pitchFamily="49" charset="-78"/>
              </a:rPr>
              <a:t> Essex Museum – Associate Director of Integrated Media (October 2012)</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sz="1400" dirty="0" smtClean="0">
              <a:solidFill>
                <a:schemeClr val="bg1"/>
              </a:solidFill>
              <a:latin typeface="Simplified Arabic Fixed" pitchFamily="49" charset="-78"/>
              <a:cs typeface="Simplified Arabic Fixed" pitchFamily="49" charset="-7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i="0" u="none" strike="noStrike" cap="none" normalizeH="0" baseline="0" dirty="0" smtClean="0">
                <a:ln>
                  <a:noFill/>
                </a:ln>
                <a:solidFill>
                  <a:schemeClr val="bg1"/>
                </a:solidFill>
                <a:effectLst/>
                <a:latin typeface="Simplified Arabic Fixed" pitchFamily="49" charset="-78"/>
                <a:cs typeface="Simplified Arabic Fixed" pitchFamily="49" charset="-78"/>
              </a:rPr>
              <a:t> The</a:t>
            </a:r>
            <a:r>
              <a:rPr kumimoji="0" lang="en-US" sz="1400" i="0" u="none" strike="noStrike" cap="none" normalizeH="0" dirty="0" smtClean="0">
                <a:ln>
                  <a:noFill/>
                </a:ln>
                <a:solidFill>
                  <a:schemeClr val="bg1"/>
                </a:solidFill>
                <a:effectLst/>
                <a:latin typeface="Simplified Arabic Fixed" pitchFamily="49" charset="-78"/>
                <a:cs typeface="Simplified Arabic Fixed" pitchFamily="49" charset="-78"/>
              </a:rPr>
              <a:t> Walters Art Museum – Online Content Specialist (October 2012)</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i="0" u="none" strike="noStrike" cap="none" normalizeH="0" dirty="0" smtClean="0">
              <a:ln>
                <a:noFill/>
              </a:ln>
              <a:solidFill>
                <a:schemeClr val="bg1"/>
              </a:solidFill>
              <a:effectLst/>
              <a:latin typeface="Simplified Arabic Fixed" pitchFamily="49" charset="-78"/>
              <a:cs typeface="Simplified Arabic Fixed" pitchFamily="49" charset="-7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400" baseline="0" dirty="0" smtClean="0">
                <a:solidFill>
                  <a:schemeClr val="bg1"/>
                </a:solidFill>
                <a:latin typeface="Simplified Arabic Fixed" pitchFamily="49" charset="-78"/>
                <a:cs typeface="Simplified Arabic Fixed" pitchFamily="49" charset="-78"/>
              </a:rPr>
              <a:t> The Henry Ford Museum – Curator, Communications &amp; Infor</a:t>
            </a:r>
            <a:r>
              <a:rPr lang="en-US" sz="1400" dirty="0" smtClean="0">
                <a:solidFill>
                  <a:schemeClr val="bg1"/>
                </a:solidFill>
                <a:latin typeface="Simplified Arabic Fixed" pitchFamily="49" charset="-78"/>
                <a:cs typeface="Simplified Arabic Fixed" pitchFamily="49" charset="-78"/>
              </a:rPr>
              <a:t>mation Technology (November 2012)</a:t>
            </a:r>
            <a:endParaRPr kumimoji="0" lang="en-US" sz="1400" i="0" u="none" strike="noStrike" cap="none" normalizeH="0" baseline="0" dirty="0" smtClean="0">
              <a:ln>
                <a:noFill/>
              </a:ln>
              <a:solidFill>
                <a:schemeClr val="bg1"/>
              </a:solidFill>
              <a:effectLst/>
              <a:latin typeface="Simplified Arabic Fixed" pitchFamily="49" charset="-78"/>
              <a:cs typeface="Simplified Arabic Fixed" pitchFamily="49" charset="-78"/>
            </a:endParaRPr>
          </a:p>
        </p:txBody>
      </p:sp>
      <p:sp>
        <p:nvSpPr>
          <p:cNvPr id="11" name="TextBox 10"/>
          <p:cNvSpPr txBox="1"/>
          <p:nvPr/>
        </p:nvSpPr>
        <p:spPr>
          <a:xfrm>
            <a:off x="609600" y="6474023"/>
            <a:ext cx="80772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pic>
        <p:nvPicPr>
          <p:cNvPr id="14342" name="Picture 6" descr="https://media.licdn.com/media/p/5/000/1ab/000/35c3dfd.png"/>
          <p:cNvPicPr>
            <a:picLocks noChangeAspect="1" noChangeArrowheads="1"/>
          </p:cNvPicPr>
          <p:nvPr/>
        </p:nvPicPr>
        <p:blipFill>
          <a:blip r:embed="rId4" cstate="print"/>
          <a:srcRect t="13093" b="26185"/>
          <a:stretch>
            <a:fillRect/>
          </a:stretch>
        </p:blipFill>
        <p:spPr bwMode="auto">
          <a:xfrm>
            <a:off x="-1" y="353230"/>
            <a:ext cx="6324601" cy="13078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backgrounds-wallpapers.jpg"/>
          <p:cNvPicPr>
            <a:picLocks noGrp="1" noChangeAspect="1"/>
          </p:cNvPicPr>
          <p:nvPr isPhoto="1"/>
        </p:nvPicPr>
        <p:blipFill>
          <a:blip r:embed="rId3" cstate="print"/>
          <a:srcRect/>
          <a:stretch>
            <a:fillRect/>
          </a:stretch>
        </p:blipFill>
        <p:spPr bwMode="auto">
          <a:xfrm>
            <a:off x="0" y="-76199"/>
            <a:ext cx="9144000" cy="6477000"/>
          </a:xfrm>
          <a:prstGeom prst="rect">
            <a:avLst/>
          </a:prstGeom>
          <a:noFill/>
          <a:ln w="9525">
            <a:noFill/>
            <a:miter lim="800000"/>
            <a:headEnd/>
            <a:tailEnd/>
          </a:ln>
        </p:spPr>
      </p:pic>
      <p:sp>
        <p:nvSpPr>
          <p:cNvPr id="3" name="Rectangle 2"/>
          <p:cNvSpPr/>
          <p:nvPr/>
        </p:nvSpPr>
        <p:spPr>
          <a:xfrm>
            <a:off x="152400" y="152399"/>
            <a:ext cx="8991600" cy="5878532"/>
          </a:xfrm>
          <a:prstGeom prst="rect">
            <a:avLst/>
          </a:prstGeom>
        </p:spPr>
        <p:txBody>
          <a:bodyPr wrap="square">
            <a:spAutoFit/>
          </a:bodyPr>
          <a:lstStyle/>
          <a:p>
            <a:r>
              <a:rPr lang="en-US" sz="1400" b="1" u="sng" dirty="0" smtClean="0">
                <a:solidFill>
                  <a:schemeClr val="bg1"/>
                </a:solidFill>
                <a:latin typeface="Simplified Arabic Fixed" pitchFamily="49" charset="-78"/>
                <a:cs typeface="Simplified Arabic Fixed" pitchFamily="49" charset="-78"/>
              </a:rPr>
              <a:t>Assistant Director, Interpretation and Research - Museum of Modern Art, New York</a:t>
            </a:r>
          </a:p>
          <a:p>
            <a:endParaRPr lang="en-US" sz="1400" b="1" dirty="0" smtClean="0">
              <a:solidFill>
                <a:srgbClr val="FF0000"/>
              </a:solidFill>
              <a:latin typeface="Simplified Arabic Fixed" pitchFamily="49" charset="-78"/>
              <a:cs typeface="Simplified Arabic Fixed" pitchFamily="49" charset="-78"/>
            </a:endParaRPr>
          </a:p>
          <a:p>
            <a:r>
              <a:rPr lang="en-US" sz="1400" dirty="0" smtClean="0">
                <a:solidFill>
                  <a:schemeClr val="bg1"/>
                </a:solidFill>
                <a:latin typeface="Simplified Arabic Fixed" pitchFamily="49" charset="-78"/>
                <a:cs typeface="Simplified Arabic Fixed" pitchFamily="49" charset="-78"/>
              </a:rPr>
              <a:t>Works with the director of Interpretation and Research to lead the interpretive planning process with curators for </a:t>
            </a:r>
            <a:r>
              <a:rPr lang="en-US" sz="1400" dirty="0" err="1" smtClean="0">
                <a:solidFill>
                  <a:schemeClr val="bg1"/>
                </a:solidFill>
                <a:latin typeface="Simplified Arabic Fixed" pitchFamily="49" charset="-78"/>
                <a:cs typeface="Simplified Arabic Fixed" pitchFamily="49" charset="-78"/>
              </a:rPr>
              <a:t>MoMA’s</a:t>
            </a:r>
            <a:r>
              <a:rPr lang="en-US" sz="1400" dirty="0" smtClean="0">
                <a:solidFill>
                  <a:schemeClr val="bg1"/>
                </a:solidFill>
                <a:latin typeface="Simplified Arabic Fixed" pitchFamily="49" charset="-78"/>
                <a:cs typeface="Simplified Arabic Fixed" pitchFamily="49" charset="-78"/>
              </a:rPr>
              <a:t> collection and approximately 30 special exhibitions annually, with the goal of ensuring content is accessible to non-art-specialist audiences. Works collaboratively to develop engaging, innovative, and accessible interpretive resources and experiences (both analog and digital) including interpretive texts; audio tours for adults, kids, and visitors with visual impairments; mobile interpretive content and strategy; games and play-based learning resources; participatory learning spaces in the galleries; content for </a:t>
            </a:r>
            <a:r>
              <a:rPr lang="en-US" sz="1400" dirty="0" err="1" smtClean="0">
                <a:solidFill>
                  <a:schemeClr val="bg1"/>
                </a:solidFill>
                <a:latin typeface="Simplified Arabic Fixed" pitchFamily="49" charset="-78"/>
                <a:cs typeface="Simplified Arabic Fixed" pitchFamily="49" charset="-78"/>
              </a:rPr>
              <a:t>MoMA</a:t>
            </a:r>
            <a:r>
              <a:rPr lang="en-US" sz="1400" dirty="0" smtClean="0">
                <a:solidFill>
                  <a:schemeClr val="bg1"/>
                </a:solidFill>
                <a:latin typeface="Simplified Arabic Fixed" pitchFamily="49" charset="-78"/>
                <a:cs typeface="Simplified Arabic Fixed" pitchFamily="49" charset="-78"/>
              </a:rPr>
              <a:t> website; and other digital learning platforms and initiatives. Oversees the Emily Fisher Landau Education fellow and visitor research initiatives and qualitative evaluation of educational programs and interpretive resources. Works with Digital Media to make interpretive resources available on MoMA.org, </a:t>
            </a:r>
            <a:r>
              <a:rPr lang="en-US" sz="1400" dirty="0" err="1" smtClean="0">
                <a:solidFill>
                  <a:schemeClr val="bg1"/>
                </a:solidFill>
                <a:latin typeface="Simplified Arabic Fixed" pitchFamily="49" charset="-78"/>
                <a:cs typeface="Simplified Arabic Fixed" pitchFamily="49" charset="-78"/>
              </a:rPr>
              <a:t>MoMA</a:t>
            </a:r>
            <a:r>
              <a:rPr lang="en-US" sz="1400" dirty="0" smtClean="0">
                <a:solidFill>
                  <a:schemeClr val="bg1"/>
                </a:solidFill>
                <a:latin typeface="Simplified Arabic Fixed" pitchFamily="49" charset="-78"/>
                <a:cs typeface="Simplified Arabic Fixed" pitchFamily="49" charset="-78"/>
              </a:rPr>
              <a:t> Audio+, </a:t>
            </a:r>
            <a:r>
              <a:rPr lang="en-US" sz="1400" dirty="0" err="1" smtClean="0">
                <a:solidFill>
                  <a:schemeClr val="bg1"/>
                </a:solidFill>
                <a:latin typeface="Simplified Arabic Fixed" pitchFamily="49" charset="-78"/>
                <a:cs typeface="Simplified Arabic Fixed" pitchFamily="49" charset="-78"/>
              </a:rPr>
              <a:t>MoMA</a:t>
            </a:r>
            <a:r>
              <a:rPr lang="en-US" sz="1400" dirty="0" smtClean="0">
                <a:solidFill>
                  <a:schemeClr val="bg1"/>
                </a:solidFill>
                <a:latin typeface="Simplified Arabic Fixed" pitchFamily="49" charset="-78"/>
                <a:cs typeface="Simplified Arabic Fixed" pitchFamily="49" charset="-78"/>
              </a:rPr>
              <a:t> App, </a:t>
            </a:r>
            <a:r>
              <a:rPr lang="en-US" sz="1400" dirty="0" err="1" smtClean="0">
                <a:solidFill>
                  <a:schemeClr val="bg1"/>
                </a:solidFill>
                <a:latin typeface="Simplified Arabic Fixed" pitchFamily="49" charset="-78"/>
                <a:cs typeface="Simplified Arabic Fixed" pitchFamily="49" charset="-78"/>
              </a:rPr>
              <a:t>MoMA</a:t>
            </a:r>
            <a:r>
              <a:rPr lang="en-US" sz="1400" dirty="0" smtClean="0">
                <a:solidFill>
                  <a:schemeClr val="bg1"/>
                </a:solidFill>
                <a:latin typeface="Simplified Arabic Fixed" pitchFamily="49" charset="-78"/>
                <a:cs typeface="Simplified Arabic Fixed" pitchFamily="49" charset="-78"/>
              </a:rPr>
              <a:t> Learning, and other digital platforms. </a:t>
            </a:r>
          </a:p>
          <a:p>
            <a:endParaRPr lang="en-US" sz="1400" dirty="0" smtClean="0">
              <a:solidFill>
                <a:schemeClr val="bg1"/>
              </a:solidFill>
              <a:latin typeface="Simplified Arabic Fixed" pitchFamily="49" charset="-78"/>
              <a:cs typeface="Simplified Arabic Fixed" pitchFamily="49" charset="-78"/>
            </a:endParaRPr>
          </a:p>
          <a:p>
            <a:r>
              <a:rPr lang="en-US" sz="1400" dirty="0" smtClean="0">
                <a:solidFill>
                  <a:schemeClr val="bg1"/>
                </a:solidFill>
                <a:latin typeface="Simplified Arabic Fixed" pitchFamily="49" charset="-78"/>
                <a:cs typeface="Simplified Arabic Fixed" pitchFamily="49" charset="-78"/>
              </a:rPr>
              <a:t>Requirements: </a:t>
            </a:r>
            <a:r>
              <a:rPr lang="en-US" sz="1400" dirty="0" smtClean="0">
                <a:solidFill>
                  <a:srgbClr val="FF0000"/>
                </a:solidFill>
                <a:latin typeface="Simplified Arabic Fixed" pitchFamily="49" charset="-78"/>
                <a:cs typeface="Simplified Arabic Fixed" pitchFamily="49" charset="-78"/>
              </a:rPr>
              <a:t>Master’s degree in art history, museum studies, museum education</a:t>
            </a:r>
            <a:r>
              <a:rPr lang="en-US" sz="1400" dirty="0" smtClean="0">
                <a:solidFill>
                  <a:schemeClr val="bg1"/>
                </a:solidFill>
                <a:latin typeface="Simplified Arabic Fixed" pitchFamily="49" charset="-78"/>
                <a:cs typeface="Simplified Arabic Fixed" pitchFamily="49" charset="-78"/>
              </a:rPr>
              <a:t>, or related field. Minimum of eight years experience working in a museum setting. </a:t>
            </a:r>
            <a:r>
              <a:rPr lang="en-US" sz="1400" dirty="0" smtClean="0">
                <a:solidFill>
                  <a:srgbClr val="FF0000"/>
                </a:solidFill>
                <a:latin typeface="Simplified Arabic Fixed" pitchFamily="49" charset="-78"/>
                <a:cs typeface="Simplified Arabic Fixed" pitchFamily="49" charset="-78"/>
              </a:rPr>
              <a:t>In-depth knowledge of modern and contemporary art</a:t>
            </a:r>
            <a:r>
              <a:rPr lang="en-US" sz="1400" dirty="0" smtClean="0">
                <a:solidFill>
                  <a:schemeClr val="bg1"/>
                </a:solidFill>
                <a:latin typeface="Simplified Arabic Fixed" pitchFamily="49" charset="-78"/>
                <a:cs typeface="Simplified Arabic Fixed" pitchFamily="49" charset="-78"/>
              </a:rPr>
              <a:t>. Strong writing skills and the ability to write for different audiences and platforms. Demonstrated knowledge of current museum education, interpretation, and visitor research, and evaluation practices and theory. </a:t>
            </a:r>
            <a:r>
              <a:rPr lang="en-US" sz="1400" dirty="0" smtClean="0">
                <a:solidFill>
                  <a:srgbClr val="FF0000"/>
                </a:solidFill>
                <a:latin typeface="Simplified Arabic Fixed" pitchFamily="49" charset="-78"/>
                <a:cs typeface="Simplified Arabic Fixed" pitchFamily="49" charset="-78"/>
              </a:rPr>
              <a:t>Familiarity with media production. Experience with mobile and Web technologies and game development will distinguish applications</a:t>
            </a:r>
            <a:r>
              <a:rPr lang="en-US" sz="1400" dirty="0" smtClean="0">
                <a:solidFill>
                  <a:schemeClr val="bg1"/>
                </a:solidFill>
                <a:latin typeface="Simplified Arabic Fixed" pitchFamily="49" charset="-78"/>
                <a:cs typeface="Simplified Arabic Fixed" pitchFamily="49" charset="-78"/>
              </a:rPr>
              <a:t>. Supervisory experience preferred. The assistant director must have demonstrated experience and willingness to innovate and experiment with new modes of visitor engagement with modern and contemporary art—both in the Museum and on an increasing number of digital platforms.</a:t>
            </a:r>
            <a:endParaRPr lang="en-US" sz="1400" dirty="0">
              <a:solidFill>
                <a:schemeClr val="bg1"/>
              </a:solidFill>
              <a:latin typeface="Simplified Arabic Fixed" pitchFamily="49" charset="-78"/>
              <a:cs typeface="Simplified Arabic Fixed" pitchFamily="49" charset="-78"/>
            </a:endParaRPr>
          </a:p>
        </p:txBody>
      </p:sp>
      <p:sp>
        <p:nvSpPr>
          <p:cNvPr id="5" name="TextBox 4"/>
          <p:cNvSpPr txBox="1"/>
          <p:nvPr/>
        </p:nvSpPr>
        <p:spPr>
          <a:xfrm>
            <a:off x="609600" y="6474023"/>
            <a:ext cx="8229600" cy="276999"/>
          </a:xfrm>
          <a:prstGeom prst="rect">
            <a:avLst/>
          </a:prstGeom>
          <a:noFill/>
        </p:spPr>
        <p:txBody>
          <a:bodyPr wrap="square" rtlCol="0">
            <a:spAutoFit/>
          </a:bodyPr>
          <a:lstStyle/>
          <a:p>
            <a:r>
              <a:rPr lang="en-US" sz="1200" dirty="0" smtClean="0">
                <a:latin typeface="Simplified Arabic Fixed" pitchFamily="49" charset="-78"/>
                <a:cs typeface="Simplified Arabic Fixed" pitchFamily="49" charset="-78"/>
              </a:rPr>
              <a:t>Museums &amp; Digital Technology: Idealism &amp; Pragmatism. Susana Smith Bautista, Ph.D.</a:t>
            </a:r>
            <a:endParaRPr lang="en-US" sz="1200" dirty="0">
              <a:latin typeface="Simplified Arabic Fixed" pitchFamily="49" charset="-78"/>
              <a:cs typeface="Simplified Arabic Fixed" pitchFamily="49"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1145</Words>
  <Application>Microsoft Office PowerPoint</Application>
  <PresentationFormat>On-screen Show (4:3)</PresentationFormat>
  <Paragraphs>207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Susana Bautista</dc:creator>
  <cp:lastModifiedBy>Susana Bautista</cp:lastModifiedBy>
  <cp:revision>161</cp:revision>
  <cp:lastPrinted>2014-11-05T01:53:19Z</cp:lastPrinted>
  <dcterms:created xsi:type="dcterms:W3CDTF">2014-10-25T15:21:51Z</dcterms:created>
  <dcterms:modified xsi:type="dcterms:W3CDTF">2016-06-05T16:35:26Z</dcterms:modified>
</cp:coreProperties>
</file>