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796" r:id="rId2"/>
  </p:sldMasterIdLst>
  <p:sldIdLst>
    <p:sldId id="278" r:id="rId3"/>
    <p:sldId id="281" r:id="rId4"/>
    <p:sldId id="292" r:id="rId5"/>
    <p:sldId id="282" r:id="rId6"/>
    <p:sldId id="286" r:id="rId7"/>
    <p:sldId id="289" r:id="rId8"/>
    <p:sldId id="283" r:id="rId9"/>
    <p:sldId id="290" r:id="rId10"/>
    <p:sldId id="291" r:id="rId11"/>
    <p:sldId id="287" r:id="rId12"/>
    <p:sldId id="285" r:id="rId13"/>
    <p:sldId id="288" r:id="rId14"/>
    <p:sldId id="29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718" autoAdjust="0"/>
  </p:normalViewPr>
  <p:slideViewPr>
    <p:cSldViewPr>
      <p:cViewPr varScale="1">
        <p:scale>
          <a:sx n="92" d="100"/>
          <a:sy n="92" d="100"/>
        </p:scale>
        <p:origin x="137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79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4449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638800"/>
            <a:ext cx="9144000" cy="1217818"/>
          </a:xfrm>
          <a:prstGeom prst="rect">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flipV="1">
            <a:off x="0" y="5588000"/>
            <a:ext cx="9144000" cy="50800"/>
          </a:xfrm>
          <a:prstGeom prst="rect">
            <a:avLst/>
          </a:prstGeom>
          <a:solidFill>
            <a:srgbClr val="FFCC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a:solidFill>
                <a:srgbClr val="990000"/>
              </a:solidFill>
            </a:endParaRPr>
          </a:p>
        </p:txBody>
      </p:sp>
      <p:pic>
        <p:nvPicPr>
          <p:cNvPr id="11" name="Picture 10" descr="Small Use Shield_GoldOnTrans.eps"/>
          <p:cNvPicPr>
            <a:picLocks noChangeAspect="1"/>
          </p:cNvPicPr>
          <p:nvPr/>
        </p:nvPicPr>
        <p:blipFill>
          <a:blip r:embed="rId3" cstate="print"/>
          <a:stretch>
            <a:fillRect/>
          </a:stretch>
        </p:blipFill>
        <p:spPr>
          <a:xfrm>
            <a:off x="8201027" y="238127"/>
            <a:ext cx="748239" cy="748239"/>
          </a:xfrm>
          <a:prstGeom prst="rect">
            <a:avLst/>
          </a:prstGeom>
        </p:spPr>
      </p:pic>
      <p:pic>
        <p:nvPicPr>
          <p:cNvPr id="12" name="Picture 11" descr="1-lineWordmark_GoldOnCard_NoBG.eps"/>
          <p:cNvPicPr>
            <a:picLocks noChangeAspect="1"/>
          </p:cNvPicPr>
          <p:nvPr/>
        </p:nvPicPr>
        <p:blipFill>
          <a:blip r:embed="rId4" cstate="print"/>
          <a:stretch>
            <a:fillRect/>
          </a:stretch>
        </p:blipFill>
        <p:spPr>
          <a:xfrm>
            <a:off x="6997700" y="6411232"/>
            <a:ext cx="1822126" cy="154821"/>
          </a:xfrm>
          <a:prstGeom prst="rect">
            <a:avLst/>
          </a:prstGeom>
        </p:spPr>
      </p:pic>
      <p:pic>
        <p:nvPicPr>
          <p:cNvPr id="13" name="Picture 12" descr="2-Line_SocialWork_GoldOnCard_NoBG.eps"/>
          <p:cNvPicPr>
            <a:picLocks noChangeAspect="1"/>
          </p:cNvPicPr>
          <p:nvPr/>
        </p:nvPicPr>
        <p:blipFill>
          <a:blip r:embed="rId5" cstate="print"/>
          <a:stretch>
            <a:fillRect/>
          </a:stretch>
        </p:blipFill>
        <p:spPr>
          <a:xfrm>
            <a:off x="321741" y="5937126"/>
            <a:ext cx="1955800" cy="591887"/>
          </a:xfrm>
          <a:prstGeom prst="rect">
            <a:avLst/>
          </a:prstGeom>
        </p:spPr>
      </p:pic>
    </p:spTree>
    <p:extLst>
      <p:ext uri="{BB962C8B-B14F-4D97-AF65-F5344CB8AC3E}">
        <p14:creationId xmlns:p14="http://schemas.microsoft.com/office/powerpoint/2010/main" val="1562847446"/>
      </p:ext>
    </p:extLst>
  </p:cSld>
  <p:clrMap bg1="lt1" tx1="dk1" bg2="lt2" tx2="dk2" accent1="accent1" accent2="accent2" accent3="accent3" accent4="accent4" accent5="accent5" accent6="accent6" hlink="hlink" folHlink="folHlink"/>
  <p:sldLayoutIdLst>
    <p:sldLayoutId id="21474837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flipV="1">
            <a:off x="0" y="5588000"/>
            <a:ext cx="9144000" cy="50800"/>
          </a:xfrm>
          <a:prstGeom prst="rect">
            <a:avLst/>
          </a:prstGeom>
          <a:solidFill>
            <a:srgbClr val="FFCC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a:solidFill>
                <a:srgbClr val="990000"/>
              </a:solidFill>
            </a:endParaRPr>
          </a:p>
        </p:txBody>
      </p:sp>
      <p:pic>
        <p:nvPicPr>
          <p:cNvPr id="11" name="Picture 10" descr="Small Use Shield_GoldOnTrans.eps"/>
          <p:cNvPicPr>
            <a:picLocks noChangeAspect="1"/>
          </p:cNvPicPr>
          <p:nvPr/>
        </p:nvPicPr>
        <p:blipFill>
          <a:blip r:embed="rId3" cstate="print"/>
          <a:stretch>
            <a:fillRect/>
          </a:stretch>
        </p:blipFill>
        <p:spPr>
          <a:xfrm>
            <a:off x="8201027" y="238127"/>
            <a:ext cx="748239" cy="748239"/>
          </a:xfrm>
          <a:prstGeom prst="rect">
            <a:avLst/>
          </a:prstGeom>
        </p:spPr>
      </p:pic>
      <p:pic>
        <p:nvPicPr>
          <p:cNvPr id="7" name="Picture 6" descr="1-lineWordmark_GoldOnCard_NoBG.eps"/>
          <p:cNvPicPr>
            <a:picLocks noChangeAspect="1"/>
          </p:cNvPicPr>
          <p:nvPr/>
        </p:nvPicPr>
        <p:blipFill>
          <a:blip r:embed="rId4" cstate="print"/>
          <a:stretch>
            <a:fillRect/>
          </a:stretch>
        </p:blipFill>
        <p:spPr>
          <a:xfrm>
            <a:off x="6997700" y="6411232"/>
            <a:ext cx="1822126" cy="154821"/>
          </a:xfrm>
          <a:prstGeom prst="rect">
            <a:avLst/>
          </a:prstGeom>
        </p:spPr>
      </p:pic>
      <p:pic>
        <p:nvPicPr>
          <p:cNvPr id="10" name="Picture 9" descr="2-Line_SocialWork_GoldOnCard_NoBG.eps"/>
          <p:cNvPicPr>
            <a:picLocks noChangeAspect="1"/>
          </p:cNvPicPr>
          <p:nvPr/>
        </p:nvPicPr>
        <p:blipFill>
          <a:blip r:embed="rId5" cstate="print"/>
          <a:stretch>
            <a:fillRect/>
          </a:stretch>
        </p:blipFill>
        <p:spPr>
          <a:xfrm>
            <a:off x="321741" y="5937126"/>
            <a:ext cx="1955800" cy="591887"/>
          </a:xfrm>
          <a:prstGeom prst="rect">
            <a:avLst/>
          </a:prstGeom>
        </p:spPr>
      </p:pic>
    </p:spTree>
    <p:extLst>
      <p:ext uri="{BB962C8B-B14F-4D97-AF65-F5344CB8AC3E}">
        <p14:creationId xmlns:p14="http://schemas.microsoft.com/office/powerpoint/2010/main" val="3543364171"/>
      </p:ext>
    </p:extLst>
  </p:cSld>
  <p:clrMap bg1="dk1" tx1="lt1" bg2="dk2" tx2="lt2" accent1="accent1" accent2="accent2" accent3="accent3" accent4="accent4" accent5="accent5" accent6="accent6" hlink="hlink" folHlink="folHlink"/>
  <p:sldLayoutIdLst>
    <p:sldLayoutId id="214748379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a:xfrm>
            <a:off x="7350" y="1338793"/>
            <a:ext cx="9129299" cy="2200275"/>
          </a:xfrm>
          <a:prstGeom prst="rect">
            <a:avLst/>
          </a:prstGeom>
        </p:spPr>
        <p:txBody>
          <a:bodyPr vert="horz" lIns="91440" tIns="45720" rIns="91440" bIns="45720" rtlCol="0" anchor="ctr">
            <a:normAutofit/>
          </a:bodyPr>
          <a:lstStyle/>
          <a:p>
            <a:pPr algn="ctr" defTabSz="457200"/>
            <a:r>
              <a:rPr lang="en-US" sz="3200" dirty="0">
                <a:solidFill>
                  <a:srgbClr val="EEECE1"/>
                </a:solidFill>
                <a:latin typeface="Arial" pitchFamily="34" charset="0"/>
                <a:cs typeface="Arial" pitchFamily="34" charset="0"/>
              </a:rPr>
              <a:t>Social Work Beyond Talk Interventions:</a:t>
            </a:r>
          </a:p>
          <a:p>
            <a:pPr algn="ctr" defTabSz="457200"/>
            <a:r>
              <a:rPr lang="en-US" sz="3200" dirty="0" err="1">
                <a:solidFill>
                  <a:srgbClr val="EEECE1"/>
                </a:solidFill>
                <a:latin typeface="Arial" pitchFamily="34" charset="0"/>
                <a:cs typeface="Arial" pitchFamily="34" charset="0"/>
              </a:rPr>
              <a:t>Artfluence</a:t>
            </a:r>
            <a:r>
              <a:rPr lang="en-US" sz="3200" dirty="0">
                <a:solidFill>
                  <a:srgbClr val="EEECE1"/>
                </a:solidFill>
                <a:latin typeface="Arial" pitchFamily="34" charset="0"/>
                <a:cs typeface="Arial" pitchFamily="34" charset="0"/>
              </a:rPr>
              <a:t> As Strategy And Outcome</a:t>
            </a:r>
          </a:p>
        </p:txBody>
      </p:sp>
      <p:sp>
        <p:nvSpPr>
          <p:cNvPr id="52" name="Subtitle 2"/>
          <p:cNvSpPr txBox="1">
            <a:spLocks/>
          </p:cNvSpPr>
          <p:nvPr/>
        </p:nvSpPr>
        <p:spPr>
          <a:xfrm>
            <a:off x="7349" y="3048000"/>
            <a:ext cx="9129299" cy="749301"/>
          </a:xfrm>
          <a:prstGeom prst="rect">
            <a:avLst/>
          </a:prstGeom>
        </p:spPr>
        <p:txBody>
          <a:bodyPr vert="horz" lIns="91440" tIns="45720" rIns="91440" bIns="45720" rtlCol="0">
            <a:noAutofit/>
          </a:bodyPr>
          <a:lstStyle/>
          <a:p>
            <a:pPr algn="ctr" defTabSz="457200"/>
            <a:r>
              <a:rPr lang="en-US" sz="2400" i="1" dirty="0" smtClean="0">
                <a:solidFill>
                  <a:srgbClr val="FFCC00"/>
                </a:solidFill>
                <a:latin typeface="Times New Roman" pitchFamily="18" charset="0"/>
                <a:cs typeface="Times New Roman" pitchFamily="18" charset="0"/>
              </a:rPr>
              <a:t>Presentation for the Symposium on Social Work and the Arts</a:t>
            </a:r>
            <a:endParaRPr lang="en-US" sz="2400" i="1" dirty="0">
              <a:solidFill>
                <a:srgbClr val="FFCC00"/>
              </a:solidFill>
              <a:latin typeface="Times New Roman" pitchFamily="18" charset="0"/>
              <a:cs typeface="Times New Roman" pitchFamily="18" charset="0"/>
            </a:endParaRPr>
          </a:p>
        </p:txBody>
      </p:sp>
      <p:sp>
        <p:nvSpPr>
          <p:cNvPr id="2" name="TextBox 1"/>
          <p:cNvSpPr txBox="1"/>
          <p:nvPr/>
        </p:nvSpPr>
        <p:spPr>
          <a:xfrm>
            <a:off x="1371600" y="3962400"/>
            <a:ext cx="6553200" cy="1415772"/>
          </a:xfrm>
          <a:prstGeom prst="rect">
            <a:avLst/>
          </a:prstGeom>
          <a:noFill/>
          <a:ln>
            <a:solidFill>
              <a:srgbClr val="FFFFFF"/>
            </a:solidFill>
          </a:ln>
        </p:spPr>
        <p:txBody>
          <a:bodyPr wrap="square" rtlCol="0">
            <a:spAutoFit/>
          </a:bodyPr>
          <a:lstStyle/>
          <a:p>
            <a:pPr algn="ctr"/>
            <a:r>
              <a:rPr lang="en-US" sz="2800" dirty="0" smtClean="0">
                <a:solidFill>
                  <a:srgbClr val="FFFFFF"/>
                </a:solidFill>
              </a:rPr>
              <a:t>The Role of Museums in Social Work</a:t>
            </a:r>
          </a:p>
          <a:p>
            <a:pPr algn="ctr"/>
            <a:r>
              <a:rPr lang="en-US" sz="2000" dirty="0" smtClean="0"/>
              <a:t>Susana Smith Bautista, Ph.D.</a:t>
            </a:r>
          </a:p>
          <a:p>
            <a:pPr algn="ctr"/>
            <a:r>
              <a:rPr lang="en-US" sz="2000" dirty="0" smtClean="0"/>
              <a:t>Deputy Director, USC Pacific Asia Museum</a:t>
            </a:r>
          </a:p>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5867400"/>
            <a:ext cx="3481924" cy="500538"/>
          </a:xfrm>
          <a:prstGeom prst="rect">
            <a:avLst/>
          </a:prstGeom>
        </p:spPr>
      </p:pic>
    </p:spTree>
    <p:extLst>
      <p:ext uri="{BB962C8B-B14F-4D97-AF65-F5344CB8AC3E}">
        <p14:creationId xmlns:p14="http://schemas.microsoft.com/office/powerpoint/2010/main" val="3321146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5824062"/>
            <a:ext cx="3481924" cy="500538"/>
          </a:xfrm>
          <a:prstGeom prst="rect">
            <a:avLst/>
          </a:prstGeom>
        </p:spPr>
      </p:pic>
      <p:sp>
        <p:nvSpPr>
          <p:cNvPr id="3" name="TextBox 2"/>
          <p:cNvSpPr txBox="1"/>
          <p:nvPr/>
        </p:nvSpPr>
        <p:spPr>
          <a:xfrm>
            <a:off x="1981200" y="228600"/>
            <a:ext cx="6019800" cy="461665"/>
          </a:xfrm>
          <a:prstGeom prst="rect">
            <a:avLst/>
          </a:prstGeom>
          <a:noFill/>
        </p:spPr>
        <p:txBody>
          <a:bodyPr wrap="square" rtlCol="0">
            <a:spAutoFit/>
          </a:bodyPr>
          <a:lstStyle/>
          <a:p>
            <a:r>
              <a:rPr lang="en-US" sz="2400" b="1" dirty="0" smtClean="0"/>
              <a:t>Museums and their Communities</a:t>
            </a:r>
            <a:endParaRPr lang="en-US" sz="2400" b="1" dirty="0"/>
          </a:p>
        </p:txBody>
      </p:sp>
      <p:pic>
        <p:nvPicPr>
          <p:cNvPr id="3076" name="Picture 4" descr="http://1.bp.blogspot.com/_Wm1hxTZ-ICY/TP77XK5sDpI/AAAAAAAAAFE/-Znd4rbIJjg/s1600/install_2_figpro_sm.jpg"/>
          <p:cNvPicPr>
            <a:picLocks noChangeAspect="1" noChangeArrowheads="1"/>
          </p:cNvPicPr>
          <p:nvPr/>
        </p:nvPicPr>
        <p:blipFill>
          <a:blip r:embed="rId3" cstate="print"/>
          <a:srcRect/>
          <a:stretch>
            <a:fillRect/>
          </a:stretch>
        </p:blipFill>
        <p:spPr bwMode="auto">
          <a:xfrm>
            <a:off x="23870" y="2743200"/>
            <a:ext cx="2133600" cy="2843254"/>
          </a:xfrm>
          <a:prstGeom prst="rect">
            <a:avLst/>
          </a:prstGeom>
          <a:noFill/>
        </p:spPr>
      </p:pic>
      <p:sp>
        <p:nvSpPr>
          <p:cNvPr id="5" name="Rectangle 9"/>
          <p:cNvSpPr>
            <a:spLocks noChangeArrowheads="1"/>
          </p:cNvSpPr>
          <p:nvPr/>
        </p:nvSpPr>
        <p:spPr bwMode="auto">
          <a:xfrm>
            <a:off x="3505200" y="990600"/>
            <a:ext cx="5386924" cy="2492990"/>
          </a:xfrm>
          <a:prstGeom prst="rect">
            <a:avLst/>
          </a:prstGeom>
          <a:noFill/>
          <a:ln w="9525">
            <a:noFill/>
            <a:miter lim="800000"/>
            <a:headEnd/>
            <a:tailEnd/>
          </a:ln>
        </p:spPr>
        <p:txBody>
          <a:bodyPr wrap="square">
            <a:spAutoFit/>
          </a:bodyPr>
          <a:lstStyle/>
          <a:p>
            <a:r>
              <a:rPr lang="en-US" sz="2000" dirty="0">
                <a:solidFill>
                  <a:srgbClr val="000000"/>
                </a:solidFill>
              </a:rPr>
              <a:t>“Since visitors do not make meaning from museums solely within the four walls of the institution, effective digital media experiences require situating the experience within the broader context of the lives, the community, and the society in which visitors live and interact.” </a:t>
            </a:r>
          </a:p>
          <a:p>
            <a:r>
              <a:rPr lang="en-US" sz="1600" dirty="0">
                <a:solidFill>
                  <a:srgbClr val="000000"/>
                </a:solidFill>
              </a:rPr>
              <a:t>    </a:t>
            </a:r>
            <a:r>
              <a:rPr lang="en-US" sz="1400" dirty="0" smtClean="0">
                <a:solidFill>
                  <a:srgbClr val="000000"/>
                </a:solidFill>
              </a:rPr>
              <a:t>	 	- </a:t>
            </a:r>
            <a:r>
              <a:rPr lang="en-US" sz="1400" dirty="0" smtClean="0">
                <a:solidFill>
                  <a:srgbClr val="000000"/>
                </a:solidFill>
              </a:rPr>
              <a:t>John Falk </a:t>
            </a:r>
            <a:r>
              <a:rPr lang="en-US" sz="1400" dirty="0">
                <a:solidFill>
                  <a:srgbClr val="000000"/>
                </a:solidFill>
              </a:rPr>
              <a:t>&amp; </a:t>
            </a:r>
            <a:r>
              <a:rPr lang="en-US" sz="1400" dirty="0" smtClean="0">
                <a:solidFill>
                  <a:srgbClr val="000000"/>
                </a:solidFill>
              </a:rPr>
              <a:t>Lynn </a:t>
            </a:r>
            <a:r>
              <a:rPr lang="en-US" sz="1400" dirty="0" err="1" smtClean="0">
                <a:solidFill>
                  <a:srgbClr val="000000"/>
                </a:solidFill>
              </a:rPr>
              <a:t>Dierking</a:t>
            </a:r>
            <a:r>
              <a:rPr lang="en-US" sz="1400" dirty="0" smtClean="0">
                <a:solidFill>
                  <a:srgbClr val="000000"/>
                </a:solidFill>
              </a:rPr>
              <a:t> </a:t>
            </a:r>
            <a:r>
              <a:rPr lang="en-US" sz="1400" dirty="0" smtClean="0">
                <a:solidFill>
                  <a:srgbClr val="000000"/>
                </a:solidFill>
              </a:rPr>
              <a:t>(2008)</a:t>
            </a:r>
            <a:endParaRPr lang="en-US" sz="1400" dirty="0">
              <a:solidFill>
                <a:srgbClr val="000000"/>
              </a:solidFill>
            </a:endParaRPr>
          </a:p>
        </p:txBody>
      </p:sp>
      <p:pic>
        <p:nvPicPr>
          <p:cNvPr id="1026" name="Picture 2" descr="http://www.kingms.org/ourpages/auto/2006/11/2/1162489526813/Maya%20Mobil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8" y="898680"/>
            <a:ext cx="3180202" cy="18445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Documents and Settings\jorge\My Documents\My Dropbox\My Pictures - USC\San Francisco - October 2010\SFO Airport Museum 2.JPG"/>
          <p:cNvPicPr>
            <a:picLocks noChangeAspect="1" noChangeArrowheads="1"/>
          </p:cNvPicPr>
          <p:nvPr/>
        </p:nvPicPr>
        <p:blipFill>
          <a:blip r:embed="rId5" cstate="print"/>
          <a:srcRect t="4706"/>
          <a:stretch>
            <a:fillRect/>
          </a:stretch>
        </p:blipFill>
        <p:spPr bwMode="auto">
          <a:xfrm>
            <a:off x="2132682" y="3589209"/>
            <a:ext cx="2778561" cy="1985963"/>
          </a:xfrm>
          <a:prstGeom prst="rect">
            <a:avLst/>
          </a:prstGeom>
          <a:noFill/>
          <a:ln w="9525">
            <a:noFill/>
            <a:miter lim="800000"/>
            <a:headEnd/>
            <a:tailEnd/>
          </a:ln>
        </p:spPr>
      </p:pic>
      <p:pic>
        <p:nvPicPr>
          <p:cNvPr id="8" name="Picture 11" descr="Unknown-2"/>
          <p:cNvPicPr>
            <a:picLocks noChangeAspect="1" noChangeArrowheads="1"/>
          </p:cNvPicPr>
          <p:nvPr/>
        </p:nvPicPr>
        <p:blipFill>
          <a:blip r:embed="rId6" cstate="print"/>
          <a:srcRect/>
          <a:stretch>
            <a:fillRect/>
          </a:stretch>
        </p:blipFill>
        <p:spPr bwMode="auto">
          <a:xfrm>
            <a:off x="4921342" y="3619610"/>
            <a:ext cx="2622458" cy="196684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5824062"/>
            <a:ext cx="3481924" cy="500538"/>
          </a:xfrm>
          <a:prstGeom prst="rect">
            <a:avLst/>
          </a:prstGeom>
        </p:spPr>
      </p:pic>
      <p:pic>
        <p:nvPicPr>
          <p:cNvPr id="5125" name="Picture 5" descr="C:\Users\SusanaBautista\Dropbox\Screenshots\Screenshot 2014-07-07 22.55.19.png"/>
          <p:cNvPicPr>
            <a:picLocks noChangeAspect="1" noChangeArrowheads="1"/>
          </p:cNvPicPr>
          <p:nvPr/>
        </p:nvPicPr>
        <p:blipFill>
          <a:blip r:embed="rId3"/>
          <a:srcRect l="32250" t="11613" r="20250" b="2903"/>
          <a:stretch>
            <a:fillRect/>
          </a:stretch>
        </p:blipFill>
        <p:spPr bwMode="auto">
          <a:xfrm>
            <a:off x="11017" y="0"/>
            <a:ext cx="3988457" cy="5562600"/>
          </a:xfrm>
          <a:prstGeom prst="rect">
            <a:avLst/>
          </a:prstGeom>
          <a:noFill/>
          <a:ln>
            <a:solidFill>
              <a:srgbClr val="000000"/>
            </a:solidFill>
          </a:ln>
        </p:spPr>
      </p:pic>
      <p:sp>
        <p:nvSpPr>
          <p:cNvPr id="4" name="TextBox 3"/>
          <p:cNvSpPr txBox="1"/>
          <p:nvPr/>
        </p:nvSpPr>
        <p:spPr>
          <a:xfrm>
            <a:off x="4191000" y="152400"/>
            <a:ext cx="3581400" cy="2462213"/>
          </a:xfrm>
          <a:prstGeom prst="rect">
            <a:avLst/>
          </a:prstGeom>
          <a:noFill/>
        </p:spPr>
        <p:txBody>
          <a:bodyPr wrap="square" rtlCol="0">
            <a:spAutoFit/>
          </a:bodyPr>
          <a:lstStyle/>
          <a:p>
            <a:r>
              <a:rPr lang="en-US" sz="2400" b="1" dirty="0" smtClean="0"/>
              <a:t>Museum Educators</a:t>
            </a:r>
          </a:p>
          <a:p>
            <a:r>
              <a:rPr lang="en-US" dirty="0" smtClean="0"/>
              <a:t>&amp;</a:t>
            </a:r>
          </a:p>
          <a:p>
            <a:r>
              <a:rPr lang="en-US" dirty="0" smtClean="0"/>
              <a:t>Social Work</a:t>
            </a:r>
          </a:p>
          <a:p>
            <a:r>
              <a:rPr lang="en-US" dirty="0" smtClean="0"/>
              <a:t>Human Services</a:t>
            </a:r>
          </a:p>
          <a:p>
            <a:r>
              <a:rPr lang="en-US" dirty="0" smtClean="0"/>
              <a:t>Community Outreach</a:t>
            </a:r>
          </a:p>
          <a:p>
            <a:endParaRPr lang="en-US" dirty="0" smtClean="0"/>
          </a:p>
          <a:p>
            <a:endParaRPr lang="en-US" sz="2000" b="1" dirty="0" smtClean="0"/>
          </a:p>
          <a:p>
            <a:r>
              <a:rPr lang="en-US" sz="2000" b="1" dirty="0"/>
              <a:t> </a:t>
            </a:r>
            <a:r>
              <a:rPr lang="en-US" sz="2000" b="1" dirty="0" smtClean="0"/>
              <a:t>     Visitor Studies</a:t>
            </a:r>
            <a:endParaRPr lang="en-US" sz="2000" b="1" dirty="0"/>
          </a:p>
        </p:txBody>
      </p:sp>
      <p:sp>
        <p:nvSpPr>
          <p:cNvPr id="5" name="TextBox 4"/>
          <p:cNvSpPr txBox="1"/>
          <p:nvPr/>
        </p:nvSpPr>
        <p:spPr>
          <a:xfrm>
            <a:off x="4021282" y="3576697"/>
            <a:ext cx="5065927" cy="2062103"/>
          </a:xfrm>
          <a:prstGeom prst="rect">
            <a:avLst/>
          </a:prstGeom>
          <a:noFill/>
        </p:spPr>
        <p:txBody>
          <a:bodyPr wrap="square" rtlCol="0">
            <a:spAutoFit/>
          </a:bodyPr>
          <a:lstStyle/>
          <a:p>
            <a:pPr algn="just"/>
            <a:r>
              <a:rPr lang="en-US" sz="1600" dirty="0" smtClean="0">
                <a:solidFill>
                  <a:srgbClr val="000000"/>
                </a:solidFill>
              </a:rPr>
              <a:t>“Museums matter only to the extent that they are perceived to provide the communities they serve with something of value beyond their own mere existence… The museum that does not prove an outcome to its community is a socially irresponsible as the business that fails to show a profit. It wastes society’s resources.”</a:t>
            </a:r>
          </a:p>
          <a:p>
            <a:r>
              <a:rPr lang="en-US" sz="1600" dirty="0" smtClean="0">
                <a:solidFill>
                  <a:srgbClr val="000000"/>
                </a:solidFill>
              </a:rPr>
              <a:t>           </a:t>
            </a:r>
            <a:r>
              <a:rPr lang="en-US" sz="1400" dirty="0" smtClean="0">
                <a:solidFill>
                  <a:srgbClr val="000000"/>
                </a:solidFill>
              </a:rPr>
              <a:t>- Stephen E. Weil, </a:t>
            </a:r>
            <a:r>
              <a:rPr lang="en-US" sz="1400" i="1" dirty="0" smtClean="0">
                <a:solidFill>
                  <a:srgbClr val="000000"/>
                </a:solidFill>
              </a:rPr>
              <a:t>Making Museums Matter</a:t>
            </a:r>
            <a:r>
              <a:rPr lang="en-US" sz="1400" dirty="0" smtClean="0">
                <a:solidFill>
                  <a:srgbClr val="000000"/>
                </a:solidFill>
              </a:rPr>
              <a:t> (2002)</a:t>
            </a:r>
            <a:endParaRPr lang="en-US" sz="1400" dirty="0">
              <a:solidFill>
                <a:srgbClr val="000000"/>
              </a:solidFill>
            </a:endParaRPr>
          </a:p>
        </p:txBody>
      </p:sp>
      <p:pic>
        <p:nvPicPr>
          <p:cNvPr id="6" name="Picture 3" descr="https://lh3.googleusercontent.com/-PyB-2XAsLkY/TY0Wyj8zvbI/AAAAAAAACiU/Xxi2uSzsd50/s320/pitmansegments.jpg"/>
          <p:cNvPicPr>
            <a:picLocks noChangeAspect="1" noChangeArrowheads="1"/>
          </p:cNvPicPr>
          <p:nvPr/>
        </p:nvPicPr>
        <p:blipFill>
          <a:blip r:embed="rId4" cstate="print"/>
          <a:srcRect/>
          <a:stretch>
            <a:fillRect/>
          </a:stretch>
        </p:blipFill>
        <p:spPr bwMode="auto">
          <a:xfrm>
            <a:off x="6579204" y="1447800"/>
            <a:ext cx="2508005" cy="2076942"/>
          </a:xfrm>
          <a:prstGeom prst="rect">
            <a:avLst/>
          </a:prstGeom>
          <a:noFill/>
          <a:ln>
            <a:solidFill>
              <a:schemeClr val="bg1">
                <a:lumMod val="65000"/>
              </a:schemeClr>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5824062"/>
            <a:ext cx="3481924" cy="500538"/>
          </a:xfrm>
          <a:prstGeom prst="rect">
            <a:avLst/>
          </a:prstGeom>
        </p:spPr>
      </p:pic>
      <p:sp>
        <p:nvSpPr>
          <p:cNvPr id="3" name="TextBox 2"/>
          <p:cNvSpPr txBox="1"/>
          <p:nvPr/>
        </p:nvSpPr>
        <p:spPr>
          <a:xfrm>
            <a:off x="1371600" y="152400"/>
            <a:ext cx="6629400" cy="461665"/>
          </a:xfrm>
          <a:prstGeom prst="rect">
            <a:avLst/>
          </a:prstGeom>
          <a:noFill/>
        </p:spPr>
        <p:txBody>
          <a:bodyPr wrap="square" rtlCol="0">
            <a:spAutoFit/>
          </a:bodyPr>
          <a:lstStyle/>
          <a:p>
            <a:r>
              <a:rPr lang="en-US" sz="2400" b="1" dirty="0" smtClean="0"/>
              <a:t>Resources for Collaboration</a:t>
            </a:r>
            <a:endParaRPr lang="en-US" sz="2400" b="1" dirty="0"/>
          </a:p>
        </p:txBody>
      </p:sp>
      <p:pic>
        <p:nvPicPr>
          <p:cNvPr id="5" name="Picture 4"/>
          <p:cNvPicPr>
            <a:picLocks noChangeAspect="1"/>
          </p:cNvPicPr>
          <p:nvPr/>
        </p:nvPicPr>
        <p:blipFill rotWithShape="1">
          <a:blip r:embed="rId3"/>
          <a:srcRect l="-16092" t="119011" r="-113793" b="-80996"/>
          <a:stretch/>
        </p:blipFill>
        <p:spPr>
          <a:xfrm>
            <a:off x="-2895600" y="6324600"/>
            <a:ext cx="15240000" cy="2857500"/>
          </a:xfrm>
          <a:prstGeom prst="rect">
            <a:avLst/>
          </a:prstGeom>
        </p:spPr>
      </p:pic>
      <p:pic>
        <p:nvPicPr>
          <p:cNvPr id="8" name="Picture 7"/>
          <p:cNvPicPr>
            <a:picLocks noChangeAspect="1"/>
          </p:cNvPicPr>
          <p:nvPr/>
        </p:nvPicPr>
        <p:blipFill rotWithShape="1">
          <a:blip r:embed="rId4"/>
          <a:srcRect l="19374" t="23532" r="31030" b="41174"/>
          <a:stretch/>
        </p:blipFill>
        <p:spPr>
          <a:xfrm>
            <a:off x="0" y="938942"/>
            <a:ext cx="4876800" cy="1865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4" descr="http://4.bp.blogspot.com/_qvrUTzzPBWs/Si1ue3JpbmI/AAAAAAAAAaU/-GY8Tl6CMSQ/S1600-R/MSST+Webpage+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467863"/>
            <a:ext cx="3627127" cy="17947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ESC Jobs Blo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914400"/>
            <a:ext cx="2819400" cy="12645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a:srcRect l="23251" t="6419" r="24246" b="37432"/>
          <a:stretch/>
        </p:blipFill>
        <p:spPr>
          <a:xfrm>
            <a:off x="5165414" y="2396977"/>
            <a:ext cx="3990975" cy="2358303"/>
          </a:xfrm>
          <a:prstGeom prst="rect">
            <a:avLst/>
          </a:prstGeom>
        </p:spPr>
      </p:pic>
      <p:pic>
        <p:nvPicPr>
          <p:cNvPr id="3074" name="Picture 2" descr="http://museumeducation.info/wp-content/uploads/2013/07/v38.n2.cover-197x3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3775" y="2804319"/>
            <a:ext cx="1876425"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pasadenanow.com/main/wp-content/uploads/2014/04/usc-pacific-asia-museum-pics01-may-1.jpg"/>
          <p:cNvPicPr>
            <a:picLocks noChangeAspect="1" noChangeArrowheads="1"/>
          </p:cNvPicPr>
          <p:nvPr/>
        </p:nvPicPr>
        <p:blipFill>
          <a:blip r:embed="rId2" cstate="print"/>
          <a:srcRect/>
          <a:stretch>
            <a:fillRect/>
          </a:stretch>
        </p:blipFill>
        <p:spPr bwMode="auto">
          <a:xfrm>
            <a:off x="9181" y="3124200"/>
            <a:ext cx="4550654" cy="2461414"/>
          </a:xfrm>
          <a:prstGeom prst="rect">
            <a:avLst/>
          </a:prstGeom>
          <a:noFill/>
        </p:spPr>
      </p:pic>
      <p:pic>
        <p:nvPicPr>
          <p:cNvPr id="3" name="Picture 6" descr="http://ww1.experiencela.com/uploads/20040202185529.jpg"/>
          <p:cNvPicPr>
            <a:picLocks noChangeAspect="1" noChangeArrowheads="1"/>
          </p:cNvPicPr>
          <p:nvPr/>
        </p:nvPicPr>
        <p:blipFill rotWithShape="1">
          <a:blip r:embed="rId3" cstate="print"/>
          <a:srcRect t="5873" b="4098"/>
          <a:stretch/>
        </p:blipFill>
        <p:spPr bwMode="auto">
          <a:xfrm>
            <a:off x="5094613" y="2438400"/>
            <a:ext cx="4057650" cy="2743200"/>
          </a:xfrm>
          <a:prstGeom prst="rect">
            <a:avLst/>
          </a:prstGeom>
          <a:noFill/>
        </p:spPr>
      </p:pic>
      <p:pic>
        <p:nvPicPr>
          <p:cNvPr id="6148" name="Picture 4" descr="http://www.bc.edu/bc_org/avp/cas/fnart/fa267/20th/gamble01.jpg"/>
          <p:cNvPicPr>
            <a:picLocks noChangeAspect="1" noChangeArrowheads="1"/>
          </p:cNvPicPr>
          <p:nvPr/>
        </p:nvPicPr>
        <p:blipFill rotWithShape="1">
          <a:blip r:embed="rId4">
            <a:extLst>
              <a:ext uri="{28A0092B-C50C-407E-A947-70E740481C1C}">
                <a14:useLocalDpi xmlns:a14="http://schemas.microsoft.com/office/drawing/2010/main" val="0"/>
              </a:ext>
            </a:extLst>
          </a:blip>
          <a:srcRect l="-64" t="-11438" r="64" b="11438"/>
          <a:stretch/>
        </p:blipFill>
        <p:spPr bwMode="auto">
          <a:xfrm>
            <a:off x="0" y="-381000"/>
            <a:ext cx="4949825" cy="29844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2590800"/>
            <a:ext cx="3200400" cy="307777"/>
          </a:xfrm>
          <a:prstGeom prst="rect">
            <a:avLst/>
          </a:prstGeom>
          <a:noFill/>
        </p:spPr>
        <p:txBody>
          <a:bodyPr wrap="square" rtlCol="0">
            <a:spAutoFit/>
          </a:bodyPr>
          <a:lstStyle/>
          <a:p>
            <a:r>
              <a:rPr lang="en-US" sz="1400" dirty="0" smtClean="0">
                <a:solidFill>
                  <a:srgbClr val="000000"/>
                </a:solidFill>
              </a:rPr>
              <a:t>The Gamble House</a:t>
            </a:r>
            <a:endParaRPr lang="en-US" sz="1400" dirty="0">
              <a:solidFill>
                <a:srgbClr val="000000"/>
              </a:solidFill>
            </a:endParaRPr>
          </a:p>
        </p:txBody>
      </p:sp>
      <p:sp>
        <p:nvSpPr>
          <p:cNvPr id="5" name="TextBox 4"/>
          <p:cNvSpPr txBox="1"/>
          <p:nvPr/>
        </p:nvSpPr>
        <p:spPr>
          <a:xfrm>
            <a:off x="6858000" y="2133600"/>
            <a:ext cx="2438400" cy="307777"/>
          </a:xfrm>
          <a:prstGeom prst="rect">
            <a:avLst/>
          </a:prstGeom>
          <a:noFill/>
        </p:spPr>
        <p:txBody>
          <a:bodyPr wrap="square" rtlCol="0">
            <a:spAutoFit/>
          </a:bodyPr>
          <a:lstStyle/>
          <a:p>
            <a:r>
              <a:rPr lang="en-US" sz="1400" dirty="0" smtClean="0">
                <a:solidFill>
                  <a:srgbClr val="000000"/>
                </a:solidFill>
              </a:rPr>
              <a:t>USC Fisher Museum of Art</a:t>
            </a:r>
            <a:endParaRPr lang="en-US" sz="1400" dirty="0">
              <a:solidFill>
                <a:srgbClr val="000000"/>
              </a:solidFill>
            </a:endParaRPr>
          </a:p>
        </p:txBody>
      </p:sp>
      <p:sp>
        <p:nvSpPr>
          <p:cNvPr id="6" name="TextBox 5"/>
          <p:cNvSpPr txBox="1"/>
          <p:nvPr/>
        </p:nvSpPr>
        <p:spPr>
          <a:xfrm>
            <a:off x="4495800" y="5331023"/>
            <a:ext cx="2971800" cy="307777"/>
          </a:xfrm>
          <a:prstGeom prst="rect">
            <a:avLst/>
          </a:prstGeom>
          <a:noFill/>
        </p:spPr>
        <p:txBody>
          <a:bodyPr wrap="square" rtlCol="0">
            <a:spAutoFit/>
          </a:bodyPr>
          <a:lstStyle/>
          <a:p>
            <a:r>
              <a:rPr lang="en-US" sz="1400" dirty="0" smtClean="0">
                <a:solidFill>
                  <a:srgbClr val="000000"/>
                </a:solidFill>
              </a:rPr>
              <a:t>USC Pacific Asia Museum</a:t>
            </a:r>
            <a:endParaRPr lang="en-US" sz="1400" dirty="0">
              <a:solidFill>
                <a:srgbClr val="000000"/>
              </a:solidFill>
            </a:endParaRPr>
          </a:p>
        </p:txBody>
      </p:sp>
      <p:sp>
        <p:nvSpPr>
          <p:cNvPr id="7" name="TextBox 6"/>
          <p:cNvSpPr txBox="1"/>
          <p:nvPr/>
        </p:nvSpPr>
        <p:spPr>
          <a:xfrm>
            <a:off x="5181600" y="762000"/>
            <a:ext cx="3513463" cy="830997"/>
          </a:xfrm>
          <a:prstGeom prst="rect">
            <a:avLst/>
          </a:prstGeom>
          <a:noFill/>
        </p:spPr>
        <p:txBody>
          <a:bodyPr wrap="square" rtlCol="0">
            <a:spAutoFit/>
          </a:bodyPr>
          <a:lstStyle/>
          <a:p>
            <a:r>
              <a:rPr lang="en-US" sz="2400" b="1" dirty="0" smtClean="0"/>
              <a:t>University &amp; Museum</a:t>
            </a:r>
          </a:p>
          <a:p>
            <a:r>
              <a:rPr lang="en-US" sz="2400" b="1" dirty="0" smtClean="0"/>
              <a:t>Partnerships</a:t>
            </a:r>
            <a:endParaRPr lang="en-US" sz="2400" b="1"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5824062"/>
            <a:ext cx="3481924" cy="500538"/>
          </a:xfrm>
          <a:prstGeom prst="rect">
            <a:avLst/>
          </a:prstGeom>
        </p:spPr>
      </p:pic>
    </p:spTree>
    <p:extLst>
      <p:ext uri="{BB962C8B-B14F-4D97-AF65-F5344CB8AC3E}">
        <p14:creationId xmlns:p14="http://schemas.microsoft.com/office/powerpoint/2010/main" val="110994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5824062"/>
            <a:ext cx="3481924" cy="500538"/>
          </a:xfrm>
          <a:prstGeom prst="rect">
            <a:avLst/>
          </a:prstGeom>
        </p:spPr>
      </p:pic>
      <p:sp>
        <p:nvSpPr>
          <p:cNvPr id="7" name="TextBox 6"/>
          <p:cNvSpPr txBox="1"/>
          <p:nvPr/>
        </p:nvSpPr>
        <p:spPr>
          <a:xfrm>
            <a:off x="914400" y="199366"/>
            <a:ext cx="7772400" cy="461665"/>
          </a:xfrm>
          <a:prstGeom prst="rect">
            <a:avLst/>
          </a:prstGeom>
          <a:noFill/>
        </p:spPr>
        <p:txBody>
          <a:bodyPr wrap="square" rtlCol="0">
            <a:spAutoFit/>
          </a:bodyPr>
          <a:lstStyle/>
          <a:p>
            <a:r>
              <a:rPr lang="en-US" sz="2400" b="1" dirty="0" smtClean="0"/>
              <a:t>The History of Museums as Social Organizations</a:t>
            </a:r>
            <a:endParaRPr lang="en-US" sz="2400" b="1" dirty="0"/>
          </a:p>
        </p:txBody>
      </p:sp>
      <p:pic>
        <p:nvPicPr>
          <p:cNvPr id="1028" name="Picture 4" descr="http://atomikaztex.files.wordpress.com/2011/09/28asco_ss-slide-2ghw-article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3389214"/>
            <a:ext cx="32004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i.wsj.net/public/resources/images/RV-AE827_master_G_20111104024656.jpg"/>
          <p:cNvPicPr>
            <a:picLocks noChangeAspect="1" noChangeArrowheads="1"/>
          </p:cNvPicPr>
          <p:nvPr/>
        </p:nvPicPr>
        <p:blipFill rotWithShape="1">
          <a:blip r:embed="rId4">
            <a:extLst>
              <a:ext uri="{28A0092B-C50C-407E-A947-70E740481C1C}">
                <a14:useLocalDpi xmlns:a14="http://schemas.microsoft.com/office/drawing/2010/main" val="0"/>
              </a:ext>
            </a:extLst>
          </a:blip>
          <a:srcRect l="5639" t="3746" r="4667" b="5197"/>
          <a:stretch/>
        </p:blipFill>
        <p:spPr bwMode="auto">
          <a:xfrm>
            <a:off x="0" y="747426"/>
            <a:ext cx="3657600" cy="24777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zev.lacounty.gov/wp-content/uploads/docents-terry5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298490"/>
            <a:ext cx="3124199" cy="23403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cdn2-b.examiner.com/sites/default/files/styles/image_content_width/hash/4c/02/4c026f17a707bd9e50d31bad90da7746.jpg?itok=nTNy22Sg"/>
          <p:cNvPicPr>
            <a:picLocks noChangeAspect="1" noChangeArrowheads="1"/>
          </p:cNvPicPr>
          <p:nvPr/>
        </p:nvPicPr>
        <p:blipFill>
          <a:blip r:embed="rId6" cstate="print"/>
          <a:srcRect/>
          <a:stretch>
            <a:fillRect/>
          </a:stretch>
        </p:blipFill>
        <p:spPr bwMode="auto">
          <a:xfrm>
            <a:off x="4114800" y="785526"/>
            <a:ext cx="3860799" cy="2317804"/>
          </a:xfrm>
          <a:prstGeom prst="rect">
            <a:avLst/>
          </a:prstGeom>
          <a:noFill/>
        </p:spPr>
      </p:pic>
      <p:pic>
        <p:nvPicPr>
          <p:cNvPr id="11" name="Picture 8" descr="http://www.theartnewspaper.com/imgart/250-web-jp-dali.jpg"/>
          <p:cNvPicPr>
            <a:picLocks noChangeAspect="1" noChangeArrowheads="1"/>
          </p:cNvPicPr>
          <p:nvPr/>
        </p:nvPicPr>
        <p:blipFill>
          <a:blip r:embed="rId7" cstate="print"/>
          <a:srcRect/>
          <a:stretch>
            <a:fillRect/>
          </a:stretch>
        </p:blipFill>
        <p:spPr bwMode="auto">
          <a:xfrm>
            <a:off x="6299201" y="2971800"/>
            <a:ext cx="2844800" cy="2133600"/>
          </a:xfrm>
          <a:prstGeom prst="rect">
            <a:avLst/>
          </a:prstGeom>
          <a:noFill/>
        </p:spPr>
      </p:pic>
    </p:spTree>
    <p:extLst>
      <p:ext uri="{BB962C8B-B14F-4D97-AF65-F5344CB8AC3E}">
        <p14:creationId xmlns:p14="http://schemas.microsoft.com/office/powerpoint/2010/main" val="347024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885962"/>
            <a:ext cx="8991600" cy="1600438"/>
          </a:xfrm>
          <a:prstGeom prst="rect">
            <a:avLst/>
          </a:prstGeom>
          <a:noFill/>
          <a:ln>
            <a:solidFill>
              <a:schemeClr val="bg1"/>
            </a:solidFill>
          </a:ln>
        </p:spPr>
        <p:txBody>
          <a:bodyPr wrap="square" rtlCol="0">
            <a:spAutoFit/>
          </a:bodyPr>
          <a:lstStyle/>
          <a:p>
            <a:r>
              <a:rPr lang="en-US" sz="2000" dirty="0" smtClean="0"/>
              <a:t>“ A museum is a non-profit, permanent institution </a:t>
            </a:r>
            <a:r>
              <a:rPr lang="en-US" sz="2000" i="1" dirty="0" smtClean="0">
                <a:solidFill>
                  <a:srgbClr val="C00000"/>
                </a:solidFill>
              </a:rPr>
              <a:t>in the service of society and its development</a:t>
            </a:r>
            <a:r>
              <a:rPr lang="en-US" sz="2000" dirty="0" smtClean="0"/>
              <a:t>, open to the public, which acquires, conserves, researches, communicates and exhibits the tangible and intangible heritage of humanity and its environment for the purposes of education, study and enjoyment. ” </a:t>
            </a:r>
          </a:p>
          <a:p>
            <a:r>
              <a:rPr lang="en-US" dirty="0" smtClean="0"/>
              <a:t>				</a:t>
            </a:r>
            <a:r>
              <a:rPr lang="en-US" sz="1600" dirty="0" smtClean="0"/>
              <a:t>- International Council of Museums, 2007</a:t>
            </a:r>
            <a:endParaRPr lang="en-US" sz="1600" dirty="0"/>
          </a:p>
        </p:txBody>
      </p:sp>
      <p:sp>
        <p:nvSpPr>
          <p:cNvPr id="4" name="Rectangle 3"/>
          <p:cNvSpPr/>
          <p:nvPr/>
        </p:nvSpPr>
        <p:spPr>
          <a:xfrm>
            <a:off x="0" y="90368"/>
            <a:ext cx="4935557" cy="3262432"/>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srgbClr val="000000"/>
                </a:solidFill>
              </a:rPr>
              <a:t>U.S. museums spend more than </a:t>
            </a:r>
            <a:r>
              <a:rPr lang="en-US" sz="1600" dirty="0" smtClean="0">
                <a:solidFill>
                  <a:srgbClr val="C00000"/>
                </a:solidFill>
              </a:rPr>
              <a:t>$2 billion </a:t>
            </a:r>
            <a:r>
              <a:rPr lang="en-US" sz="1600" dirty="0" smtClean="0">
                <a:solidFill>
                  <a:srgbClr val="000000"/>
                </a:solidFill>
              </a:rPr>
              <a:t>a year on education. </a:t>
            </a:r>
          </a:p>
          <a:p>
            <a:pPr marL="171450" indent="-171450">
              <a:buFont typeface="Arial" panose="020B0604020202020204" pitchFamily="34" charset="0"/>
              <a:buChar char="•"/>
            </a:pPr>
            <a:endParaRPr lang="en-US" sz="1000" dirty="0" smtClean="0">
              <a:solidFill>
                <a:srgbClr val="000000"/>
              </a:solidFill>
            </a:endParaRPr>
          </a:p>
          <a:p>
            <a:pPr marL="285750" indent="-285750">
              <a:buFont typeface="Arial" panose="020B0604020202020204" pitchFamily="34" charset="0"/>
              <a:buChar char="•"/>
            </a:pPr>
            <a:r>
              <a:rPr lang="en-US" sz="1600" dirty="0" smtClean="0">
                <a:solidFill>
                  <a:srgbClr val="000000"/>
                </a:solidFill>
              </a:rPr>
              <a:t>The typical museum devotes </a:t>
            </a:r>
            <a:r>
              <a:rPr lang="en-US" sz="1600" dirty="0" smtClean="0">
                <a:solidFill>
                  <a:srgbClr val="C00000"/>
                </a:solidFill>
              </a:rPr>
              <a:t>75%</a:t>
            </a:r>
            <a:r>
              <a:rPr lang="en-US" sz="1600" dirty="0" smtClean="0">
                <a:solidFill>
                  <a:srgbClr val="000000"/>
                </a:solidFill>
              </a:rPr>
              <a:t> of its education budget to K-12 students. </a:t>
            </a:r>
          </a:p>
          <a:p>
            <a:pPr marL="171450" indent="-171450">
              <a:buFont typeface="Arial" panose="020B0604020202020204" pitchFamily="34" charset="0"/>
              <a:buChar char="•"/>
            </a:pPr>
            <a:endParaRPr lang="en-US" sz="1000" dirty="0" smtClean="0">
              <a:solidFill>
                <a:srgbClr val="000000"/>
              </a:solidFill>
            </a:endParaRPr>
          </a:p>
          <a:p>
            <a:pPr marL="285750" indent="-285750">
              <a:buFont typeface="Arial" panose="020B0604020202020204" pitchFamily="34" charset="0"/>
              <a:buChar char="•"/>
            </a:pPr>
            <a:r>
              <a:rPr lang="en-US" sz="1600" dirty="0" smtClean="0">
                <a:solidFill>
                  <a:srgbClr val="000000"/>
                </a:solidFill>
              </a:rPr>
              <a:t>Museums receive approximately </a:t>
            </a:r>
            <a:r>
              <a:rPr lang="en-US" sz="1600" dirty="0" smtClean="0">
                <a:solidFill>
                  <a:srgbClr val="C00000"/>
                </a:solidFill>
              </a:rPr>
              <a:t>55 million </a:t>
            </a:r>
            <a:r>
              <a:rPr lang="en-US" sz="1600" dirty="0" smtClean="0">
                <a:solidFill>
                  <a:srgbClr val="000000"/>
                </a:solidFill>
              </a:rPr>
              <a:t>visits each year from students in school groups.</a:t>
            </a:r>
          </a:p>
          <a:p>
            <a:pPr marL="171450" indent="-171450">
              <a:buFont typeface="Arial" panose="020B0604020202020204" pitchFamily="34" charset="0"/>
              <a:buChar char="•"/>
            </a:pPr>
            <a:endParaRPr lang="en-US" sz="1000" dirty="0" smtClean="0">
              <a:solidFill>
                <a:srgbClr val="000000"/>
              </a:solidFill>
            </a:endParaRPr>
          </a:p>
          <a:p>
            <a:pPr marL="285750" indent="-285750">
              <a:buFont typeface="Arial" panose="020B0604020202020204" pitchFamily="34" charset="0"/>
              <a:buChar char="•"/>
            </a:pPr>
            <a:r>
              <a:rPr lang="en-US" sz="1600" dirty="0" smtClean="0">
                <a:solidFill>
                  <a:srgbClr val="000000"/>
                </a:solidFill>
              </a:rPr>
              <a:t>Museums provide more than </a:t>
            </a:r>
            <a:r>
              <a:rPr lang="en-US" sz="1600" dirty="0" smtClean="0">
                <a:solidFill>
                  <a:srgbClr val="C00000"/>
                </a:solidFill>
              </a:rPr>
              <a:t>18 million </a:t>
            </a:r>
            <a:r>
              <a:rPr lang="en-US" sz="1600" dirty="0" smtClean="0">
                <a:solidFill>
                  <a:srgbClr val="000000"/>
                </a:solidFill>
              </a:rPr>
              <a:t>instructional hours annually for guided tours to students, school outreach through traveling exhibits, and professional development for teachers</a:t>
            </a:r>
            <a:r>
              <a:rPr lang="en-US" sz="1600" dirty="0" smtClean="0">
                <a:solidFill>
                  <a:schemeClr val="bg1"/>
                </a:solidFill>
              </a:rPr>
              <a:t>.</a:t>
            </a:r>
            <a:endParaRPr lang="en-US" sz="1600" dirty="0">
              <a:solidFill>
                <a:schemeClr val="bg1"/>
              </a:solidFill>
            </a:endParaRPr>
          </a:p>
        </p:txBody>
      </p:sp>
      <p:sp>
        <p:nvSpPr>
          <p:cNvPr id="5" name="Rectangle 4"/>
          <p:cNvSpPr/>
          <p:nvPr/>
        </p:nvSpPr>
        <p:spPr>
          <a:xfrm>
            <a:off x="5023692" y="1211520"/>
            <a:ext cx="4120308" cy="2369880"/>
          </a:xfrm>
          <a:prstGeom prst="rect">
            <a:avLst/>
          </a:prstGeom>
        </p:spPr>
        <p:txBody>
          <a:bodyPr wrap="square">
            <a:spAutoFit/>
          </a:bodyPr>
          <a:lstStyle/>
          <a:p>
            <a:pPr marL="285750" indent="-285750">
              <a:buFont typeface="Arial" panose="020B0604020202020204" pitchFamily="34" charset="0"/>
              <a:buChar char="•"/>
              <a:defRPr/>
            </a:pPr>
            <a:r>
              <a:rPr lang="en-US" sz="1600" dirty="0">
                <a:solidFill>
                  <a:srgbClr val="000000"/>
                </a:solidFill>
                <a:latin typeface="Arial" pitchFamily="34" charset="0"/>
                <a:ea typeface="Times New Roman" pitchFamily="18" charset="0"/>
                <a:cs typeface="Arial" pitchFamily="34" charset="0"/>
              </a:rPr>
              <a:t>The American Alliance of Museums </a:t>
            </a:r>
            <a:r>
              <a:rPr lang="en-US" sz="1600" dirty="0" smtClean="0">
                <a:solidFill>
                  <a:srgbClr val="000000"/>
                </a:solidFill>
                <a:latin typeface="Arial" pitchFamily="34" charset="0"/>
                <a:ea typeface="Times New Roman" pitchFamily="18" charset="0"/>
                <a:cs typeface="Arial" pitchFamily="34" charset="0"/>
              </a:rPr>
              <a:t>                  estimates there are</a:t>
            </a:r>
            <a:r>
              <a:rPr lang="en-US" sz="1600" dirty="0" smtClean="0">
                <a:solidFill>
                  <a:srgbClr val="000000"/>
                </a:solidFill>
                <a:latin typeface="Arial" pitchFamily="34" charset="0"/>
                <a:ea typeface="Calibri" pitchFamily="34" charset="0"/>
                <a:cs typeface="Arial" pitchFamily="34" charset="0"/>
              </a:rPr>
              <a:t> </a:t>
            </a:r>
            <a:r>
              <a:rPr lang="en-US" sz="1600" dirty="0" smtClean="0">
                <a:solidFill>
                  <a:srgbClr val="C00000"/>
                </a:solidFill>
                <a:latin typeface="Arial" pitchFamily="34" charset="0"/>
                <a:ea typeface="Calibri" pitchFamily="34" charset="0"/>
                <a:cs typeface="Arial" pitchFamily="34" charset="0"/>
              </a:rPr>
              <a:t>17,500 </a:t>
            </a:r>
            <a:r>
              <a:rPr lang="en-US" sz="1600" dirty="0" smtClean="0">
                <a:solidFill>
                  <a:srgbClr val="000000"/>
                </a:solidFill>
                <a:latin typeface="Arial" pitchFamily="34" charset="0"/>
                <a:ea typeface="Times New Roman" pitchFamily="18" charset="0"/>
                <a:cs typeface="Arial" pitchFamily="34" charset="0"/>
              </a:rPr>
              <a:t>museums in the United States.</a:t>
            </a:r>
            <a:endParaRPr lang="en-US" sz="1600" dirty="0">
              <a:solidFill>
                <a:srgbClr val="000000"/>
              </a:solidFill>
              <a:latin typeface="Arial" pitchFamily="34" charset="0"/>
              <a:ea typeface="Times New Roman" pitchFamily="18" charset="0"/>
              <a:cs typeface="Arial" pitchFamily="34" charset="0"/>
            </a:endParaRPr>
          </a:p>
          <a:p>
            <a:pPr indent="457200">
              <a:buFont typeface="Arial" pitchFamily="34" charset="0"/>
              <a:buChar char="•"/>
              <a:defRPr/>
            </a:pPr>
            <a:endParaRPr lang="en-US" sz="1000" dirty="0">
              <a:solidFill>
                <a:srgbClr val="000000"/>
              </a:solidFill>
              <a:latin typeface="Arial" pitchFamily="34" charset="0"/>
              <a:ea typeface="Calibri" pitchFamily="34" charset="0"/>
              <a:cs typeface="Arial" pitchFamily="34" charset="0"/>
            </a:endParaRPr>
          </a:p>
          <a:p>
            <a:pPr marL="285750" indent="-285750" eaLnBrk="0" hangingPunct="0">
              <a:buFont typeface="Arial" panose="020B0604020202020204" pitchFamily="34" charset="0"/>
              <a:buChar char="•"/>
              <a:defRPr/>
            </a:pPr>
            <a:r>
              <a:rPr lang="en-US" sz="1600" dirty="0">
                <a:solidFill>
                  <a:srgbClr val="000000"/>
                </a:solidFill>
                <a:latin typeface="Arial" pitchFamily="34" charset="0"/>
                <a:ea typeface="Times New Roman" pitchFamily="18" charset="0"/>
                <a:cs typeface="Arial" pitchFamily="34" charset="0"/>
              </a:rPr>
              <a:t>A 1999 study reported that American museums average a total of </a:t>
            </a:r>
            <a:r>
              <a:rPr lang="en-US" sz="1600" dirty="0" smtClean="0">
                <a:solidFill>
                  <a:srgbClr val="C00000"/>
                </a:solidFill>
                <a:latin typeface="Arial" pitchFamily="34" charset="0"/>
                <a:ea typeface="Calibri" pitchFamily="34" charset="0"/>
                <a:cs typeface="Arial" pitchFamily="34" charset="0"/>
              </a:rPr>
              <a:t>865 </a:t>
            </a:r>
            <a:r>
              <a:rPr lang="en-US" sz="1600" dirty="0">
                <a:solidFill>
                  <a:srgbClr val="C00000"/>
                </a:solidFill>
                <a:latin typeface="Arial" pitchFamily="34" charset="0"/>
                <a:ea typeface="Calibri" pitchFamily="34" charset="0"/>
                <a:cs typeface="Arial" pitchFamily="34" charset="0"/>
              </a:rPr>
              <a:t>million </a:t>
            </a:r>
            <a:r>
              <a:rPr lang="en-US" sz="1600" dirty="0">
                <a:solidFill>
                  <a:srgbClr val="000000"/>
                </a:solidFill>
                <a:latin typeface="Arial" pitchFamily="34" charset="0"/>
                <a:ea typeface="Times New Roman" pitchFamily="18" charset="0"/>
                <a:cs typeface="Arial" pitchFamily="34" charset="0"/>
              </a:rPr>
              <a:t>visits </a:t>
            </a:r>
            <a:r>
              <a:rPr lang="en-US" sz="1600" dirty="0" smtClean="0">
                <a:solidFill>
                  <a:srgbClr val="000000"/>
                </a:solidFill>
                <a:latin typeface="Arial" pitchFamily="34" charset="0"/>
                <a:ea typeface="Times New Roman" pitchFamily="18" charset="0"/>
                <a:cs typeface="Arial" pitchFamily="34" charset="0"/>
              </a:rPr>
              <a:t>a </a:t>
            </a:r>
            <a:r>
              <a:rPr lang="en-US" sz="1600" dirty="0">
                <a:solidFill>
                  <a:srgbClr val="000000"/>
                </a:solidFill>
                <a:latin typeface="Arial" pitchFamily="34" charset="0"/>
                <a:ea typeface="Times New Roman" pitchFamily="18" charset="0"/>
                <a:cs typeface="Arial" pitchFamily="34" charset="0"/>
              </a:rPr>
              <a:t>year, or </a:t>
            </a:r>
            <a:r>
              <a:rPr lang="en-US" sz="1600" dirty="0">
                <a:solidFill>
                  <a:srgbClr val="C00000"/>
                </a:solidFill>
                <a:latin typeface="Arial" pitchFamily="34" charset="0"/>
                <a:ea typeface="Times New Roman" pitchFamily="18" charset="0"/>
                <a:cs typeface="Arial" pitchFamily="34" charset="0"/>
              </a:rPr>
              <a:t>2.3 million </a:t>
            </a:r>
            <a:r>
              <a:rPr lang="en-US" sz="1600" dirty="0">
                <a:solidFill>
                  <a:srgbClr val="000000"/>
                </a:solidFill>
                <a:latin typeface="Arial" pitchFamily="34" charset="0"/>
                <a:ea typeface="Times New Roman" pitchFamily="18" charset="0"/>
                <a:cs typeface="Arial" pitchFamily="34" charset="0"/>
              </a:rPr>
              <a:t>visits </a:t>
            </a:r>
            <a:r>
              <a:rPr lang="en-US" sz="1600" dirty="0" smtClean="0">
                <a:solidFill>
                  <a:srgbClr val="000000"/>
                </a:solidFill>
                <a:latin typeface="Arial" pitchFamily="34" charset="0"/>
                <a:ea typeface="Times New Roman" pitchFamily="18" charset="0"/>
                <a:cs typeface="Arial" pitchFamily="34" charset="0"/>
              </a:rPr>
              <a:t>a </a:t>
            </a:r>
            <a:r>
              <a:rPr lang="en-US" sz="1600" dirty="0">
                <a:solidFill>
                  <a:srgbClr val="000000"/>
                </a:solidFill>
                <a:latin typeface="Arial" pitchFamily="34" charset="0"/>
                <a:ea typeface="Times New Roman" pitchFamily="18" charset="0"/>
                <a:cs typeface="Arial" pitchFamily="34" charset="0"/>
              </a:rPr>
              <a:t>day.</a:t>
            </a:r>
          </a:p>
          <a:p>
            <a:pPr indent="457200" eaLnBrk="0" hangingPunct="0">
              <a:buFont typeface="Arial" pitchFamily="34" charset="0"/>
              <a:buChar char="•"/>
              <a:defRPr/>
            </a:pPr>
            <a:endParaRPr lang="en-US" sz="1000" dirty="0">
              <a:solidFill>
                <a:srgbClr val="000000"/>
              </a:solidFill>
              <a:latin typeface="Arial" pitchFamily="34" charset="0"/>
              <a:cs typeface="Arial" pitchFamily="34" charset="0"/>
            </a:endParaRPr>
          </a:p>
          <a:p>
            <a:pPr marL="285750" indent="-285750" eaLnBrk="0" hangingPunct="0">
              <a:buFont typeface="Arial" panose="020B0604020202020204" pitchFamily="34" charset="0"/>
              <a:buChar char="•"/>
              <a:defRPr/>
            </a:pPr>
            <a:r>
              <a:rPr lang="en-US" sz="1600" dirty="0" smtClean="0">
                <a:solidFill>
                  <a:srgbClr val="000000"/>
                </a:solidFill>
                <a:latin typeface="Arial" pitchFamily="34" charset="0"/>
                <a:ea typeface="Times New Roman" pitchFamily="18" charset="0"/>
                <a:cs typeface="Arial" pitchFamily="34" charset="0"/>
              </a:rPr>
              <a:t>In 2006, AAM found </a:t>
            </a:r>
            <a:r>
              <a:rPr lang="en-US" sz="1600" dirty="0">
                <a:solidFill>
                  <a:srgbClr val="000000"/>
                </a:solidFill>
                <a:latin typeface="Arial" pitchFamily="34" charset="0"/>
                <a:ea typeface="Times New Roman" pitchFamily="18" charset="0"/>
                <a:cs typeface="Arial" pitchFamily="34" charset="0"/>
              </a:rPr>
              <a:t>the median </a:t>
            </a:r>
            <a:r>
              <a:rPr lang="en-US" sz="1600" dirty="0" smtClean="0">
                <a:solidFill>
                  <a:srgbClr val="000000"/>
                </a:solidFill>
                <a:latin typeface="Arial" pitchFamily="34" charset="0"/>
                <a:ea typeface="Times New Roman" pitchFamily="18" charset="0"/>
                <a:cs typeface="Arial" pitchFamily="34" charset="0"/>
              </a:rPr>
              <a:t>annual </a:t>
            </a:r>
            <a:r>
              <a:rPr lang="en-US" sz="1600" dirty="0">
                <a:solidFill>
                  <a:srgbClr val="000000"/>
                </a:solidFill>
                <a:latin typeface="Arial" pitchFamily="34" charset="0"/>
                <a:ea typeface="Times New Roman" pitchFamily="18" charset="0"/>
                <a:cs typeface="Arial" pitchFamily="34" charset="0"/>
              </a:rPr>
              <a:t>attendance for art museums is</a:t>
            </a:r>
            <a:r>
              <a:rPr lang="en-US" sz="1600" dirty="0">
                <a:solidFill>
                  <a:srgbClr val="000000"/>
                </a:solidFill>
                <a:latin typeface="Arial" pitchFamily="34" charset="0"/>
                <a:ea typeface="Calibri" pitchFamily="34" charset="0"/>
                <a:cs typeface="Arial" pitchFamily="34" charset="0"/>
              </a:rPr>
              <a:t> </a:t>
            </a:r>
            <a:r>
              <a:rPr lang="en-US" sz="1600" dirty="0">
                <a:solidFill>
                  <a:srgbClr val="C00000"/>
                </a:solidFill>
                <a:latin typeface="Arial" pitchFamily="34" charset="0"/>
                <a:ea typeface="Calibri" pitchFamily="34" charset="0"/>
                <a:cs typeface="Arial" pitchFamily="34" charset="0"/>
              </a:rPr>
              <a:t>59,822</a:t>
            </a:r>
            <a:r>
              <a:rPr lang="en-US" sz="1600" dirty="0">
                <a:solidFill>
                  <a:srgbClr val="000000"/>
                </a:solidFill>
                <a:latin typeface="Arial" pitchFamily="34" charset="0"/>
                <a:ea typeface="Calibri" pitchFamily="34" charset="0"/>
                <a:cs typeface="Arial" pitchFamily="34" charset="0"/>
              </a:rPr>
              <a:t>. </a:t>
            </a:r>
          </a:p>
        </p:txBody>
      </p:sp>
      <p:sp>
        <p:nvSpPr>
          <p:cNvPr id="6" name="TextBox 5"/>
          <p:cNvSpPr txBox="1"/>
          <p:nvPr/>
        </p:nvSpPr>
        <p:spPr>
          <a:xfrm>
            <a:off x="4648200" y="533400"/>
            <a:ext cx="3276600" cy="461665"/>
          </a:xfrm>
          <a:prstGeom prst="rect">
            <a:avLst/>
          </a:prstGeom>
          <a:noFill/>
          <a:ln>
            <a:solidFill>
              <a:srgbClr val="C00000"/>
            </a:solidFill>
          </a:ln>
        </p:spPr>
        <p:txBody>
          <a:bodyPr wrap="square" rtlCol="0">
            <a:spAutoFit/>
          </a:bodyPr>
          <a:lstStyle/>
          <a:p>
            <a:pPr algn="ctr"/>
            <a:r>
              <a:rPr lang="en-US" sz="2400" b="1" dirty="0" smtClean="0"/>
              <a:t>WHY MUSEUMS?</a:t>
            </a:r>
            <a:endParaRPr lang="en-US" sz="24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5824062"/>
            <a:ext cx="3481924" cy="500538"/>
          </a:xfrm>
          <a:prstGeom prst="rect">
            <a:avLst/>
          </a:prstGeom>
        </p:spPr>
      </p:pic>
    </p:spTree>
    <p:extLst>
      <p:ext uri="{BB962C8B-B14F-4D97-AF65-F5344CB8AC3E}">
        <p14:creationId xmlns:p14="http://schemas.microsoft.com/office/powerpoint/2010/main" val="23489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5824062"/>
            <a:ext cx="3481924" cy="500538"/>
          </a:xfrm>
          <a:prstGeom prst="rect">
            <a:avLst/>
          </a:prstGeom>
        </p:spPr>
      </p:pic>
      <p:sp>
        <p:nvSpPr>
          <p:cNvPr id="4" name="TextBox 3"/>
          <p:cNvSpPr txBox="1"/>
          <p:nvPr/>
        </p:nvSpPr>
        <p:spPr>
          <a:xfrm>
            <a:off x="2590800" y="533400"/>
            <a:ext cx="5638800" cy="3077766"/>
          </a:xfrm>
          <a:prstGeom prst="rect">
            <a:avLst/>
          </a:prstGeom>
          <a:noFill/>
        </p:spPr>
        <p:txBody>
          <a:bodyPr wrap="square" rtlCol="0">
            <a:spAutoFit/>
          </a:bodyPr>
          <a:lstStyle/>
          <a:p>
            <a:r>
              <a:rPr lang="en-US" sz="2000" dirty="0" smtClean="0"/>
              <a:t>“Museums are also expanding their ability to link people together and foster interaction through networking interventions… The museum environment is frequently key to such interventions because it is for many people a </a:t>
            </a:r>
            <a:r>
              <a:rPr lang="en-US" sz="2000" b="1" dirty="0" smtClean="0"/>
              <a:t>relatively safe, trustworthy, respected, and even esteemed environment </a:t>
            </a:r>
            <a:r>
              <a:rPr lang="en-US" sz="2000" dirty="0" smtClean="0"/>
              <a:t>in which people come together and engage with objects that stimulate social interaction.”</a:t>
            </a:r>
          </a:p>
          <a:p>
            <a:r>
              <a:rPr lang="en-US" sz="1400" dirty="0" smtClean="0"/>
              <a:t>- Lois </a:t>
            </a:r>
            <a:r>
              <a:rPr lang="en-US" sz="1400" dirty="0" smtClean="0"/>
              <a:t>Silverman, </a:t>
            </a:r>
            <a:r>
              <a:rPr lang="en-US" sz="1400" i="1" dirty="0" smtClean="0"/>
              <a:t>The Social Work of Museums </a:t>
            </a:r>
            <a:r>
              <a:rPr lang="en-US" sz="1400" dirty="0" smtClean="0"/>
              <a:t>(2010)</a:t>
            </a:r>
            <a:endParaRPr lang="en-US" sz="1400" dirty="0"/>
          </a:p>
        </p:txBody>
      </p:sp>
      <p:sp>
        <p:nvSpPr>
          <p:cNvPr id="9220" name="AutoShape 4" descr="http://img.rt.com/files/politics/9-11-putin-seliger-investigation-toronto-355/first-help-trade-center.si.jpg"/>
          <p:cNvSpPr>
            <a:spLocks noChangeAspect="1" noChangeArrowheads="1"/>
          </p:cNvSpPr>
          <p:nvPr/>
        </p:nvSpPr>
        <p:spPr bwMode="auto">
          <a:xfrm>
            <a:off x="155575" y="-1766888"/>
            <a:ext cx="6572250" cy="3695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2" name="AutoShape 6" descr="http://img.rt.com/files/politics/9-11-putin-seliger-investigation-toronto-355/first-help-trade-center.si.jpg"/>
          <p:cNvSpPr>
            <a:spLocks noChangeAspect="1" noChangeArrowheads="1"/>
          </p:cNvSpPr>
          <p:nvPr/>
        </p:nvSpPr>
        <p:spPr bwMode="auto">
          <a:xfrm>
            <a:off x="155575" y="-1766888"/>
            <a:ext cx="6572250" cy="3695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4" name="Picture 8" descr="https://encrypted-tbn3.gstatic.com/images?q=tbn:ANd9GcRd2XM0HBchSOrn_83_WXQ8dq-Ko3Sovs1V6zZRJVn7NFzX9Wm5xw"/>
          <p:cNvPicPr>
            <a:picLocks noChangeAspect="1" noChangeArrowheads="1"/>
          </p:cNvPicPr>
          <p:nvPr/>
        </p:nvPicPr>
        <p:blipFill>
          <a:blip r:embed="rId3"/>
          <a:srcRect/>
          <a:stretch>
            <a:fillRect/>
          </a:stretch>
        </p:blipFill>
        <p:spPr bwMode="auto">
          <a:xfrm>
            <a:off x="7010400" y="3350635"/>
            <a:ext cx="1981200" cy="2286350"/>
          </a:xfrm>
          <a:prstGeom prst="rect">
            <a:avLst/>
          </a:prstGeom>
          <a:noFill/>
        </p:spPr>
      </p:pic>
      <p:sp>
        <p:nvSpPr>
          <p:cNvPr id="9" name="TextBox 8"/>
          <p:cNvSpPr txBox="1"/>
          <p:nvPr/>
        </p:nvSpPr>
        <p:spPr>
          <a:xfrm>
            <a:off x="457200" y="4495800"/>
            <a:ext cx="7086600" cy="954107"/>
          </a:xfrm>
          <a:prstGeom prst="rect">
            <a:avLst/>
          </a:prstGeom>
          <a:noFill/>
        </p:spPr>
        <p:txBody>
          <a:bodyPr wrap="square" rtlCol="0">
            <a:spAutoFit/>
          </a:bodyPr>
          <a:lstStyle/>
          <a:p>
            <a:pPr algn="ctr"/>
            <a:r>
              <a:rPr lang="en-US" sz="2000" dirty="0" smtClean="0">
                <a:solidFill>
                  <a:srgbClr val="000000"/>
                </a:solidFill>
              </a:rPr>
              <a:t>“Hospitals…they’re around to fix the body. </a:t>
            </a:r>
          </a:p>
          <a:p>
            <a:pPr algn="ctr"/>
            <a:r>
              <a:rPr lang="en-US" sz="2000" dirty="0" smtClean="0">
                <a:solidFill>
                  <a:srgbClr val="000000"/>
                </a:solidFill>
              </a:rPr>
              <a:t>We’re here to fix the soul.” </a:t>
            </a:r>
          </a:p>
          <a:p>
            <a:pPr algn="ctr"/>
            <a:r>
              <a:rPr lang="en-US" sz="1400" dirty="0" smtClean="0">
                <a:solidFill>
                  <a:srgbClr val="000000"/>
                </a:solidFill>
              </a:rPr>
              <a:t>–  Philippe de Montebello, Director of the Metropolitan Museum of Art (2001)</a:t>
            </a:r>
            <a:endParaRPr lang="en-US" sz="1400" dirty="0">
              <a:solidFill>
                <a:srgbClr val="000000"/>
              </a:solidFill>
            </a:endParaRPr>
          </a:p>
        </p:txBody>
      </p:sp>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3" y="17369"/>
            <a:ext cx="2613191" cy="195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jonesreportla.com/wp-content/uploads/2013/02/LACMA-Jazz-Frida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74" y="2265160"/>
            <a:ext cx="2613191" cy="174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786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5824062"/>
            <a:ext cx="3481924" cy="500538"/>
          </a:xfrm>
          <a:prstGeom prst="rect">
            <a:avLst/>
          </a:prstGeom>
        </p:spPr>
      </p:pic>
      <p:sp>
        <p:nvSpPr>
          <p:cNvPr id="3" name="TextBox 2"/>
          <p:cNvSpPr txBox="1"/>
          <p:nvPr/>
        </p:nvSpPr>
        <p:spPr>
          <a:xfrm>
            <a:off x="3048000" y="152400"/>
            <a:ext cx="5029200" cy="461665"/>
          </a:xfrm>
          <a:prstGeom prst="rect">
            <a:avLst/>
          </a:prstGeom>
          <a:noFill/>
        </p:spPr>
        <p:txBody>
          <a:bodyPr wrap="square" rtlCol="0">
            <a:spAutoFit/>
          </a:bodyPr>
          <a:lstStyle/>
          <a:p>
            <a:r>
              <a:rPr lang="en-US" sz="2400" b="1" dirty="0" smtClean="0">
                <a:solidFill>
                  <a:srgbClr val="C00000"/>
                </a:solidFill>
              </a:rPr>
              <a:t>Creating Social Capital</a:t>
            </a:r>
            <a:endParaRPr lang="en-US" sz="2400" b="1" dirty="0">
              <a:solidFill>
                <a:srgbClr val="C00000"/>
              </a:solidFill>
            </a:endParaRPr>
          </a:p>
        </p:txBody>
      </p:sp>
      <p:pic>
        <p:nvPicPr>
          <p:cNvPr id="1026" name="Picture 2" descr="C:\Users\SusanaBautista\Dropbox\Screenshots\Screenshot 2014-07-08 00.32.07.png"/>
          <p:cNvPicPr>
            <a:picLocks noChangeAspect="1" noChangeArrowheads="1"/>
          </p:cNvPicPr>
          <p:nvPr/>
        </p:nvPicPr>
        <p:blipFill>
          <a:blip r:embed="rId3"/>
          <a:srcRect l="17865" t="19740" r="16925" b="7273"/>
          <a:stretch>
            <a:fillRect/>
          </a:stretch>
        </p:blipFill>
        <p:spPr bwMode="auto">
          <a:xfrm>
            <a:off x="56042" y="1600200"/>
            <a:ext cx="3888487" cy="3938680"/>
          </a:xfrm>
          <a:prstGeom prst="rect">
            <a:avLst/>
          </a:prstGeom>
          <a:noFill/>
        </p:spPr>
      </p:pic>
      <p:pic>
        <p:nvPicPr>
          <p:cNvPr id="1028" name="Picture 4" descr="http://www.tandempost.com/upload/resimler/haber/buddhist_Art.jpg"/>
          <p:cNvPicPr>
            <a:picLocks noChangeAspect="1" noChangeArrowheads="1"/>
          </p:cNvPicPr>
          <p:nvPr/>
        </p:nvPicPr>
        <p:blipFill>
          <a:blip r:embed="rId4"/>
          <a:srcRect/>
          <a:stretch>
            <a:fillRect/>
          </a:stretch>
        </p:blipFill>
        <p:spPr bwMode="auto">
          <a:xfrm>
            <a:off x="4648200" y="3121539"/>
            <a:ext cx="3962400" cy="2441061"/>
          </a:xfrm>
          <a:prstGeom prst="rect">
            <a:avLst/>
          </a:prstGeom>
          <a:noFill/>
        </p:spPr>
      </p:pic>
      <p:pic>
        <p:nvPicPr>
          <p:cNvPr id="1030" name="Picture 6" descr="http://slaudienceresearch.com/files/Brooklyn%20Museum%20First%20Saturdays%20event%20-%20Photo%20Michael%20Nagle%20for%20the%20New%20York%20Times.jpg"/>
          <p:cNvPicPr>
            <a:picLocks noChangeAspect="1" noChangeArrowheads="1"/>
          </p:cNvPicPr>
          <p:nvPr/>
        </p:nvPicPr>
        <p:blipFill>
          <a:blip r:embed="rId5"/>
          <a:srcRect/>
          <a:stretch>
            <a:fillRect/>
          </a:stretch>
        </p:blipFill>
        <p:spPr bwMode="auto">
          <a:xfrm>
            <a:off x="4648200" y="1013285"/>
            <a:ext cx="3962400" cy="1958515"/>
          </a:xfrm>
          <a:prstGeom prst="rect">
            <a:avLst/>
          </a:prstGeom>
          <a:noFill/>
        </p:spPr>
      </p:pic>
      <p:sp>
        <p:nvSpPr>
          <p:cNvPr id="8" name="TextBox 7"/>
          <p:cNvSpPr txBox="1"/>
          <p:nvPr/>
        </p:nvSpPr>
        <p:spPr>
          <a:xfrm>
            <a:off x="443345" y="213511"/>
            <a:ext cx="4191000" cy="1200329"/>
          </a:xfrm>
          <a:prstGeom prst="rect">
            <a:avLst/>
          </a:prstGeom>
          <a:noFill/>
        </p:spPr>
        <p:txBody>
          <a:bodyPr wrap="square" rtlCol="0">
            <a:spAutoFit/>
          </a:bodyPr>
          <a:lstStyle/>
          <a:p>
            <a:r>
              <a:rPr lang="en-US" dirty="0" smtClean="0">
                <a:solidFill>
                  <a:srgbClr val="000000"/>
                </a:solidFill>
              </a:rPr>
              <a:t>Common </a:t>
            </a:r>
            <a:r>
              <a:rPr lang="en-US" b="1" dirty="0" smtClean="0">
                <a:solidFill>
                  <a:srgbClr val="000000"/>
                </a:solidFill>
              </a:rPr>
              <a:t>activities</a:t>
            </a:r>
          </a:p>
          <a:p>
            <a:r>
              <a:rPr lang="en-US" dirty="0" smtClean="0">
                <a:solidFill>
                  <a:srgbClr val="000000"/>
                </a:solidFill>
              </a:rPr>
              <a:t>Common </a:t>
            </a:r>
            <a:r>
              <a:rPr lang="en-US" b="1" dirty="0" smtClean="0">
                <a:solidFill>
                  <a:srgbClr val="000000"/>
                </a:solidFill>
              </a:rPr>
              <a:t>goals</a:t>
            </a:r>
          </a:p>
          <a:p>
            <a:r>
              <a:rPr lang="en-US" dirty="0" smtClean="0">
                <a:solidFill>
                  <a:srgbClr val="000000"/>
                </a:solidFill>
              </a:rPr>
              <a:t>Common </a:t>
            </a:r>
            <a:r>
              <a:rPr lang="en-US" b="1" dirty="0" smtClean="0">
                <a:solidFill>
                  <a:srgbClr val="000000"/>
                </a:solidFill>
              </a:rPr>
              <a:t>humanity</a:t>
            </a:r>
          </a:p>
          <a:p>
            <a:r>
              <a:rPr lang="en-US" dirty="0" smtClean="0">
                <a:solidFill>
                  <a:srgbClr val="000000"/>
                </a:solidFill>
              </a:rPr>
              <a:t>Common </a:t>
            </a:r>
            <a:r>
              <a:rPr lang="en-US" b="1" dirty="0" smtClean="0">
                <a:solidFill>
                  <a:srgbClr val="000000"/>
                </a:solidFill>
              </a:rPr>
              <a:t>spaces</a:t>
            </a:r>
            <a:endParaRPr lang="en-US" b="1"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5824062"/>
            <a:ext cx="3481924" cy="500538"/>
          </a:xfrm>
          <a:prstGeom prst="rect">
            <a:avLst/>
          </a:prstGeom>
        </p:spPr>
      </p:pic>
      <p:pic>
        <p:nvPicPr>
          <p:cNvPr id="1025" name="Picture 1" descr="C:\Users\SusanaBautista\Dropbox\My Pictures - USC\Museum Teen Websites\Radio Arte.jpg"/>
          <p:cNvPicPr>
            <a:picLocks noChangeAspect="1" noChangeArrowheads="1"/>
          </p:cNvPicPr>
          <p:nvPr/>
        </p:nvPicPr>
        <p:blipFill>
          <a:blip r:embed="rId3" cstate="print"/>
          <a:srcRect/>
          <a:stretch>
            <a:fillRect/>
          </a:stretch>
        </p:blipFill>
        <p:spPr bwMode="auto">
          <a:xfrm>
            <a:off x="0" y="3048000"/>
            <a:ext cx="2531823" cy="2514600"/>
          </a:xfrm>
          <a:prstGeom prst="rect">
            <a:avLst/>
          </a:prstGeom>
          <a:noFill/>
          <a:ln>
            <a:solidFill>
              <a:srgbClr val="000000"/>
            </a:solidFill>
          </a:ln>
        </p:spPr>
      </p:pic>
      <p:pic>
        <p:nvPicPr>
          <p:cNvPr id="1028" name="Picture 4" descr="C:\Users\SusanaBautista\Dropbox\My Pictures - USC\Museum Teen Websites\WACTAC home page.jpg"/>
          <p:cNvPicPr>
            <a:picLocks noChangeAspect="1" noChangeArrowheads="1"/>
          </p:cNvPicPr>
          <p:nvPr/>
        </p:nvPicPr>
        <p:blipFill>
          <a:blip r:embed="rId4" cstate="print"/>
          <a:srcRect/>
          <a:stretch>
            <a:fillRect/>
          </a:stretch>
        </p:blipFill>
        <p:spPr bwMode="auto">
          <a:xfrm>
            <a:off x="5562600" y="381000"/>
            <a:ext cx="3581400" cy="2438641"/>
          </a:xfrm>
          <a:prstGeom prst="rect">
            <a:avLst/>
          </a:prstGeom>
          <a:noFill/>
        </p:spPr>
      </p:pic>
      <p:sp>
        <p:nvSpPr>
          <p:cNvPr id="7" name="TextBox 6"/>
          <p:cNvSpPr txBox="1"/>
          <p:nvPr/>
        </p:nvSpPr>
        <p:spPr>
          <a:xfrm>
            <a:off x="228600" y="76200"/>
            <a:ext cx="3505200" cy="2954655"/>
          </a:xfrm>
          <a:prstGeom prst="rect">
            <a:avLst/>
          </a:prstGeom>
          <a:noFill/>
        </p:spPr>
        <p:txBody>
          <a:bodyPr wrap="square" rtlCol="0">
            <a:spAutoFit/>
          </a:bodyPr>
          <a:lstStyle/>
          <a:p>
            <a:pPr algn="ctr"/>
            <a:r>
              <a:rPr lang="en-US" sz="2000" b="1" dirty="0" smtClean="0"/>
              <a:t>Accessing Youth through the </a:t>
            </a:r>
          </a:p>
          <a:p>
            <a:pPr algn="ctr"/>
            <a:r>
              <a:rPr lang="en-US" sz="2000" b="1" dirty="0" smtClean="0"/>
              <a:t>Arts &amp; Digital Media </a:t>
            </a:r>
          </a:p>
          <a:p>
            <a:endParaRPr lang="en-US" sz="1400" dirty="0" smtClean="0"/>
          </a:p>
          <a:p>
            <a:pPr>
              <a:buFont typeface="Arial" pitchFamily="34" charset="0"/>
              <a:buChar char="•"/>
            </a:pPr>
            <a:r>
              <a:rPr lang="en-US" dirty="0" smtClean="0">
                <a:solidFill>
                  <a:srgbClr val="000000"/>
                </a:solidFill>
              </a:rPr>
              <a:t> Participatory</a:t>
            </a:r>
          </a:p>
          <a:p>
            <a:pPr>
              <a:buFont typeface="Arial" pitchFamily="34" charset="0"/>
              <a:buChar char="•"/>
            </a:pPr>
            <a:r>
              <a:rPr lang="en-US" dirty="0" smtClean="0">
                <a:solidFill>
                  <a:srgbClr val="000000"/>
                </a:solidFill>
              </a:rPr>
              <a:t> Interactive</a:t>
            </a:r>
          </a:p>
          <a:p>
            <a:pPr>
              <a:buFont typeface="Arial" pitchFamily="34" charset="0"/>
              <a:buChar char="•"/>
            </a:pPr>
            <a:r>
              <a:rPr lang="en-US" dirty="0" smtClean="0">
                <a:solidFill>
                  <a:srgbClr val="000000"/>
                </a:solidFill>
              </a:rPr>
              <a:t> Creative</a:t>
            </a:r>
          </a:p>
          <a:p>
            <a:pPr>
              <a:buFont typeface="Arial" pitchFamily="34" charset="0"/>
              <a:buChar char="•"/>
            </a:pPr>
            <a:r>
              <a:rPr lang="en-US" dirty="0" smtClean="0">
                <a:solidFill>
                  <a:srgbClr val="000000"/>
                </a:solidFill>
              </a:rPr>
              <a:t> Social</a:t>
            </a:r>
          </a:p>
          <a:p>
            <a:pPr>
              <a:buFont typeface="Arial" pitchFamily="34" charset="0"/>
              <a:buChar char="•"/>
            </a:pPr>
            <a:r>
              <a:rPr lang="en-US" dirty="0" smtClean="0">
                <a:solidFill>
                  <a:srgbClr val="000000"/>
                </a:solidFill>
              </a:rPr>
              <a:t> Fun</a:t>
            </a:r>
          </a:p>
          <a:p>
            <a:pPr>
              <a:buFont typeface="Arial" pitchFamily="34" charset="0"/>
              <a:buChar char="•"/>
            </a:pPr>
            <a:r>
              <a:rPr lang="en-US" dirty="0" smtClean="0">
                <a:solidFill>
                  <a:srgbClr val="000000"/>
                </a:solidFill>
              </a:rPr>
              <a:t> Didactic</a:t>
            </a:r>
            <a:endParaRPr lang="en-US" dirty="0">
              <a:solidFill>
                <a:srgbClr val="000000"/>
              </a:solidFill>
            </a:endParaRPr>
          </a:p>
        </p:txBody>
      </p:sp>
      <p:pic>
        <p:nvPicPr>
          <p:cNvPr id="1029" name="Picture 5" descr="C:\Users\SusanaBautista\Dropbox\Screenshots\Screenshot 2014-04-20 16.27.19.png"/>
          <p:cNvPicPr>
            <a:picLocks noChangeAspect="1" noChangeArrowheads="1"/>
          </p:cNvPicPr>
          <p:nvPr/>
        </p:nvPicPr>
        <p:blipFill>
          <a:blip r:embed="rId5" cstate="print"/>
          <a:srcRect l="2250" r="3000"/>
          <a:stretch>
            <a:fillRect/>
          </a:stretch>
        </p:blipFill>
        <p:spPr bwMode="auto">
          <a:xfrm>
            <a:off x="6096000" y="2989095"/>
            <a:ext cx="3048000" cy="2573505"/>
          </a:xfrm>
          <a:prstGeom prst="rect">
            <a:avLst/>
          </a:prstGeom>
          <a:noFill/>
        </p:spPr>
      </p:pic>
      <p:pic>
        <p:nvPicPr>
          <p:cNvPr id="1031" name="Picture 7" descr="http://lh4.ggpht.com/e497DJzTiHYR4-Dw81F3SEgG30NA7Y20C53VOnEawpZR-pRr10rPHywnXIDCgRYKg-ZfWno0-ZE0OdXmTw=s516"/>
          <p:cNvPicPr>
            <a:picLocks noChangeAspect="1" noChangeArrowheads="1"/>
          </p:cNvPicPr>
          <p:nvPr/>
        </p:nvPicPr>
        <p:blipFill>
          <a:blip r:embed="rId6"/>
          <a:srcRect/>
          <a:stretch>
            <a:fillRect/>
          </a:stretch>
        </p:blipFill>
        <p:spPr bwMode="auto">
          <a:xfrm>
            <a:off x="3657600" y="161273"/>
            <a:ext cx="2209800" cy="2886727"/>
          </a:xfrm>
          <a:prstGeom prst="rect">
            <a:avLst/>
          </a:prstGeom>
          <a:noFill/>
        </p:spPr>
      </p:pic>
      <p:pic>
        <p:nvPicPr>
          <p:cNvPr id="1032" name="Picture 8" descr="C:\Users\SusanaBautista\Dropbox\My Pictures - USC\getty games.jpg"/>
          <p:cNvPicPr>
            <a:picLocks noChangeAspect="1" noChangeArrowheads="1"/>
          </p:cNvPicPr>
          <p:nvPr/>
        </p:nvPicPr>
        <p:blipFill>
          <a:blip r:embed="rId7"/>
          <a:srcRect/>
          <a:stretch>
            <a:fillRect/>
          </a:stretch>
        </p:blipFill>
        <p:spPr bwMode="auto">
          <a:xfrm>
            <a:off x="2578079" y="3200400"/>
            <a:ext cx="3594121" cy="226977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kcet.org/arts/artbound/images/s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084" y="3069204"/>
            <a:ext cx="3754916" cy="24989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5824062"/>
            <a:ext cx="3481924" cy="500538"/>
          </a:xfrm>
          <a:prstGeom prst="rect">
            <a:avLst/>
          </a:prstGeom>
        </p:spPr>
      </p:pic>
      <p:sp>
        <p:nvSpPr>
          <p:cNvPr id="3" name="Rectangle 2"/>
          <p:cNvSpPr/>
          <p:nvPr/>
        </p:nvSpPr>
        <p:spPr>
          <a:xfrm>
            <a:off x="3200400" y="2436674"/>
            <a:ext cx="2209800" cy="1754326"/>
          </a:xfrm>
          <a:prstGeom prst="rect">
            <a:avLst/>
          </a:prstGeom>
          <a:solidFill>
            <a:srgbClr val="000000"/>
          </a:solidFill>
        </p:spPr>
        <p:txBody>
          <a:bodyPr wrap="square">
            <a:spAutoFit/>
          </a:bodyPr>
          <a:lstStyle/>
          <a:p>
            <a:pPr algn="r"/>
            <a:r>
              <a:rPr lang="en-US" dirty="0" smtClean="0">
                <a:solidFill>
                  <a:schemeClr val="bg1"/>
                </a:solidFill>
              </a:rPr>
              <a:t>Today in the digital age, museums are no longer working </a:t>
            </a:r>
            <a:r>
              <a:rPr lang="en-US" b="1" i="1" dirty="0" smtClean="0">
                <a:solidFill>
                  <a:schemeClr val="bg1"/>
                </a:solidFill>
              </a:rPr>
              <a:t>for</a:t>
            </a:r>
            <a:r>
              <a:rPr lang="en-US" i="1" dirty="0" smtClean="0">
                <a:solidFill>
                  <a:schemeClr val="bg1"/>
                </a:solidFill>
              </a:rPr>
              <a:t> </a:t>
            </a:r>
            <a:r>
              <a:rPr lang="en-US" dirty="0" smtClean="0">
                <a:solidFill>
                  <a:schemeClr val="bg1"/>
                </a:solidFill>
              </a:rPr>
              <a:t>their </a:t>
            </a:r>
            <a:r>
              <a:rPr lang="en-US" dirty="0">
                <a:solidFill>
                  <a:schemeClr val="bg1"/>
                </a:solidFill>
              </a:rPr>
              <a:t>community</a:t>
            </a:r>
            <a:r>
              <a:rPr lang="en-US" dirty="0" smtClean="0">
                <a:solidFill>
                  <a:schemeClr val="bg1"/>
                </a:solidFill>
              </a:rPr>
              <a:t> but </a:t>
            </a:r>
            <a:r>
              <a:rPr lang="en-US" b="1" i="1" dirty="0" smtClean="0">
                <a:solidFill>
                  <a:schemeClr val="bg1"/>
                </a:solidFill>
              </a:rPr>
              <a:t>with</a:t>
            </a:r>
            <a:r>
              <a:rPr lang="en-US" dirty="0" smtClean="0">
                <a:solidFill>
                  <a:schemeClr val="bg1"/>
                </a:solidFill>
              </a:rPr>
              <a:t> their community.</a:t>
            </a:r>
            <a:endParaRPr lang="en-US" dirty="0">
              <a:solidFill>
                <a:schemeClr val="bg1"/>
              </a:solidFill>
            </a:endParaRPr>
          </a:p>
        </p:txBody>
      </p:sp>
      <p:sp>
        <p:nvSpPr>
          <p:cNvPr id="4" name="Rectangle 3"/>
          <p:cNvSpPr/>
          <p:nvPr/>
        </p:nvSpPr>
        <p:spPr>
          <a:xfrm>
            <a:off x="152400" y="808672"/>
            <a:ext cx="5105400" cy="1477328"/>
          </a:xfrm>
          <a:prstGeom prst="rect">
            <a:avLst/>
          </a:prstGeom>
        </p:spPr>
        <p:txBody>
          <a:bodyPr wrap="square">
            <a:spAutoFit/>
          </a:bodyPr>
          <a:lstStyle/>
          <a:p>
            <a:r>
              <a:rPr lang="en-US" dirty="0" smtClean="0"/>
              <a:t>“The best way to think about the changing relations between museums and communities is to think about how the </a:t>
            </a:r>
            <a:r>
              <a:rPr lang="en-US" i="1" dirty="0" smtClean="0"/>
              <a:t>audience</a:t>
            </a:r>
            <a:r>
              <a:rPr lang="en-US" dirty="0" smtClean="0"/>
              <a:t>, a passive entity, becomes the </a:t>
            </a:r>
            <a:r>
              <a:rPr lang="en-US" i="1" dirty="0" smtClean="0"/>
              <a:t>community</a:t>
            </a:r>
            <a:r>
              <a:rPr lang="en-US" dirty="0" smtClean="0"/>
              <a:t>, an active agent” </a:t>
            </a:r>
          </a:p>
          <a:p>
            <a:r>
              <a:rPr lang="en-US" dirty="0" smtClean="0"/>
              <a:t>	– Ivan Karp (1992)</a:t>
            </a:r>
            <a:endParaRPr lang="en-US" dirty="0"/>
          </a:p>
        </p:txBody>
      </p:sp>
      <p:sp>
        <p:nvSpPr>
          <p:cNvPr id="5" name="TextBox 4"/>
          <p:cNvSpPr txBox="1"/>
          <p:nvPr/>
        </p:nvSpPr>
        <p:spPr>
          <a:xfrm>
            <a:off x="5943600" y="533400"/>
            <a:ext cx="3352800" cy="2534027"/>
          </a:xfrm>
          <a:prstGeom prst="rect">
            <a:avLst/>
          </a:prstGeom>
          <a:noFill/>
        </p:spPr>
        <p:txBody>
          <a:bodyPr wrap="square" rtlCol="0">
            <a:spAutoFit/>
          </a:bodyPr>
          <a:lstStyle/>
          <a:p>
            <a:pPr>
              <a:lnSpc>
                <a:spcPct val="150000"/>
              </a:lnSpc>
              <a:buFont typeface="Arial" pitchFamily="34" charset="0"/>
              <a:buChar char="•"/>
            </a:pPr>
            <a:r>
              <a:rPr lang="en-US" dirty="0" smtClean="0"/>
              <a:t> Participatory practices</a:t>
            </a:r>
          </a:p>
          <a:p>
            <a:pPr>
              <a:lnSpc>
                <a:spcPct val="150000"/>
              </a:lnSpc>
              <a:buFont typeface="Arial" pitchFamily="34" charset="0"/>
              <a:buChar char="•"/>
            </a:pPr>
            <a:r>
              <a:rPr lang="en-US" dirty="0" smtClean="0"/>
              <a:t> User-generated content</a:t>
            </a:r>
          </a:p>
          <a:p>
            <a:pPr>
              <a:lnSpc>
                <a:spcPct val="150000"/>
              </a:lnSpc>
              <a:buFont typeface="Arial" pitchFamily="34" charset="0"/>
              <a:buChar char="•"/>
            </a:pPr>
            <a:r>
              <a:rPr lang="en-US" dirty="0" smtClean="0"/>
              <a:t> Crowd-</a:t>
            </a:r>
            <a:r>
              <a:rPr lang="en-US" dirty="0" err="1" smtClean="0"/>
              <a:t>curated</a:t>
            </a:r>
            <a:r>
              <a:rPr lang="en-US" dirty="0" smtClean="0"/>
              <a:t> exhibitions</a:t>
            </a:r>
          </a:p>
          <a:p>
            <a:pPr>
              <a:lnSpc>
                <a:spcPct val="150000"/>
              </a:lnSpc>
              <a:buFont typeface="Arial" pitchFamily="34" charset="0"/>
              <a:buChar char="•"/>
            </a:pPr>
            <a:r>
              <a:rPr lang="en-US" dirty="0" smtClean="0"/>
              <a:t> Social media-supported                	affinity groups</a:t>
            </a:r>
          </a:p>
          <a:p>
            <a:pPr>
              <a:lnSpc>
                <a:spcPct val="150000"/>
              </a:lnSpc>
              <a:buFont typeface="Arial" pitchFamily="34" charset="0"/>
              <a:buChar char="•"/>
            </a:pPr>
            <a:r>
              <a:rPr lang="en-US" dirty="0"/>
              <a:t> </a:t>
            </a:r>
            <a:r>
              <a:rPr lang="en-US" dirty="0" smtClean="0"/>
              <a:t>Open Content</a:t>
            </a:r>
          </a:p>
        </p:txBody>
      </p:sp>
      <p:sp>
        <p:nvSpPr>
          <p:cNvPr id="6" name="TextBox 5"/>
          <p:cNvSpPr txBox="1"/>
          <p:nvPr/>
        </p:nvSpPr>
        <p:spPr>
          <a:xfrm>
            <a:off x="609600" y="76200"/>
            <a:ext cx="8001000" cy="461665"/>
          </a:xfrm>
          <a:prstGeom prst="rect">
            <a:avLst/>
          </a:prstGeom>
          <a:noFill/>
        </p:spPr>
        <p:txBody>
          <a:bodyPr wrap="square" rtlCol="0">
            <a:spAutoFit/>
          </a:bodyPr>
          <a:lstStyle/>
          <a:p>
            <a:r>
              <a:rPr lang="en-US" sz="2400" b="1" dirty="0" smtClean="0"/>
              <a:t>Empowering Visitors in a more Democratic Museum</a:t>
            </a:r>
            <a:endParaRPr lang="en-US" sz="2400" b="1" dirty="0"/>
          </a:p>
        </p:txBody>
      </p:sp>
      <p:pic>
        <p:nvPicPr>
          <p:cNvPr id="9" name="Picture 3"/>
          <p:cNvPicPr>
            <a:picLocks noChangeAspect="1" noChangeArrowheads="1"/>
          </p:cNvPicPr>
          <p:nvPr/>
        </p:nvPicPr>
        <p:blipFill>
          <a:blip r:embed="rId4" cstate="print"/>
          <a:srcRect b="7630"/>
          <a:stretch>
            <a:fillRect/>
          </a:stretch>
        </p:blipFill>
        <p:spPr bwMode="auto">
          <a:xfrm>
            <a:off x="0" y="2590800"/>
            <a:ext cx="2971800" cy="2172324"/>
          </a:xfrm>
          <a:prstGeom prst="rect">
            <a:avLst/>
          </a:prstGeom>
          <a:noFill/>
          <a:ln w="9525">
            <a:solidFill>
              <a:schemeClr val="bg1">
                <a:lumMod val="75000"/>
              </a:schemeClr>
            </a:solidFill>
            <a:miter lim="800000"/>
            <a:headEnd/>
            <a:tailEnd/>
          </a:ln>
        </p:spPr>
      </p:pic>
      <p:sp>
        <p:nvSpPr>
          <p:cNvPr id="10" name="Rectangle 9"/>
          <p:cNvSpPr/>
          <p:nvPr/>
        </p:nvSpPr>
        <p:spPr>
          <a:xfrm>
            <a:off x="0" y="4715470"/>
            <a:ext cx="4724400" cy="738664"/>
          </a:xfrm>
          <a:prstGeom prst="rect">
            <a:avLst/>
          </a:prstGeom>
        </p:spPr>
        <p:txBody>
          <a:bodyPr wrap="square">
            <a:spAutoFit/>
          </a:bodyPr>
          <a:lstStyle/>
          <a:p>
            <a:r>
              <a:rPr lang="en-US" sz="1400" dirty="0" smtClean="0">
                <a:solidFill>
                  <a:srgbClr val="000000"/>
                </a:solidFill>
              </a:rPr>
              <a:t>“We believe in the strength of our masterpieces. </a:t>
            </a:r>
          </a:p>
          <a:p>
            <a:r>
              <a:rPr lang="en-US" sz="1400" dirty="0" smtClean="0">
                <a:solidFill>
                  <a:srgbClr val="000000"/>
                </a:solidFill>
              </a:rPr>
              <a:t>We also believe that they belong to everyone, and that there is an artist in all of us</a:t>
            </a:r>
            <a:r>
              <a:rPr lang="en-US" sz="1400" dirty="0" smtClean="0">
                <a:solidFill>
                  <a:srgbClr val="000000"/>
                </a:solidFill>
              </a:rPr>
              <a:t>.” – Rijksmuseum, Netherlands</a:t>
            </a:r>
            <a:endParaRPr lang="en-US" sz="1400" dirty="0">
              <a:solidFill>
                <a:srgbClr val="000000"/>
              </a:solidFill>
            </a:endParaRPr>
          </a:p>
        </p:txBody>
      </p:sp>
    </p:spTree>
    <p:extLst>
      <p:ext uri="{BB962C8B-B14F-4D97-AF65-F5344CB8AC3E}">
        <p14:creationId xmlns:p14="http://schemas.microsoft.com/office/powerpoint/2010/main" val="2452003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609600" y="228600"/>
            <a:ext cx="7848600" cy="1433513"/>
          </a:xfrm>
          <a:prstGeom prst="rect">
            <a:avLst/>
          </a:prstGeom>
          <a:noFill/>
          <a:ln w="9525">
            <a:noFill/>
            <a:miter lim="800000"/>
            <a:headEnd/>
            <a:tailEnd/>
          </a:ln>
        </p:spPr>
        <p:txBody>
          <a:bodyPr>
            <a:spAutoFit/>
          </a:bodyPr>
          <a:lstStyle/>
          <a:p>
            <a:pPr algn="ctr">
              <a:spcBef>
                <a:spcPct val="50000"/>
              </a:spcBef>
            </a:pPr>
            <a:r>
              <a:rPr lang="en-US" sz="2400" b="1" dirty="0">
                <a:solidFill>
                  <a:srgbClr val="C00000"/>
                </a:solidFill>
              </a:rPr>
              <a:t>The Distributed Museum</a:t>
            </a:r>
          </a:p>
          <a:p>
            <a:pPr>
              <a:spcBef>
                <a:spcPct val="50000"/>
              </a:spcBef>
            </a:pPr>
            <a:r>
              <a:rPr lang="en-US" sz="2000" i="1" dirty="0" err="1">
                <a:solidFill>
                  <a:srgbClr val="C00000"/>
                </a:solidFill>
              </a:rPr>
              <a:t>Mus</a:t>
            </a:r>
            <a:r>
              <a:rPr lang="en-US" sz="2000" i="1" dirty="0" err="1">
                <a:solidFill>
                  <a:srgbClr val="C00000"/>
                </a:solidFill>
                <a:cs typeface="Arial" charset="0"/>
              </a:rPr>
              <a:t>ée</a:t>
            </a:r>
            <a:r>
              <a:rPr lang="en-US" sz="2000" i="1" dirty="0">
                <a:solidFill>
                  <a:srgbClr val="C00000"/>
                </a:solidFill>
                <a:cs typeface="Arial" charset="0"/>
              </a:rPr>
              <a:t> </a:t>
            </a:r>
            <a:r>
              <a:rPr lang="en-US" sz="2000" i="1" dirty="0" err="1">
                <a:solidFill>
                  <a:srgbClr val="C00000"/>
                </a:solidFill>
                <a:cs typeface="Arial" charset="0"/>
              </a:rPr>
              <a:t>imaginaire</a:t>
            </a:r>
            <a:r>
              <a:rPr lang="en-US" sz="2000" dirty="0">
                <a:solidFill>
                  <a:srgbClr val="C00000"/>
                </a:solidFill>
                <a:cs typeface="Arial" charset="0"/>
              </a:rPr>
              <a:t> (museum without walls) – Andr</a:t>
            </a:r>
            <a:r>
              <a:rPr lang="en-US" sz="2000" dirty="0">
                <a:solidFill>
                  <a:srgbClr val="C00000"/>
                </a:solidFill>
              </a:rPr>
              <a:t>é </a:t>
            </a:r>
            <a:r>
              <a:rPr lang="en-US" sz="2000" dirty="0">
                <a:solidFill>
                  <a:srgbClr val="C00000"/>
                </a:solidFill>
                <a:cs typeface="Arial" charset="0"/>
              </a:rPr>
              <a:t>Malraux (1967)</a:t>
            </a:r>
          </a:p>
          <a:p>
            <a:pPr>
              <a:spcBef>
                <a:spcPct val="50000"/>
              </a:spcBef>
            </a:pPr>
            <a:r>
              <a:rPr lang="en-US" sz="2000" i="1" dirty="0" err="1">
                <a:solidFill>
                  <a:srgbClr val="C00000"/>
                </a:solidFill>
                <a:cs typeface="Arial" charset="0"/>
              </a:rPr>
              <a:t>Deterritorialized</a:t>
            </a:r>
            <a:r>
              <a:rPr lang="en-US" sz="2000" i="1" dirty="0">
                <a:solidFill>
                  <a:srgbClr val="C00000"/>
                </a:solidFill>
                <a:cs typeface="Arial" charset="0"/>
              </a:rPr>
              <a:t> hyperspace networks</a:t>
            </a:r>
            <a:r>
              <a:rPr lang="en-US" sz="2000" dirty="0">
                <a:solidFill>
                  <a:srgbClr val="C00000"/>
                </a:solidFill>
                <a:cs typeface="Arial" charset="0"/>
              </a:rPr>
              <a:t> – Paul </a:t>
            </a:r>
            <a:r>
              <a:rPr lang="en-US" sz="2000" dirty="0" err="1">
                <a:solidFill>
                  <a:srgbClr val="C00000"/>
                </a:solidFill>
                <a:cs typeface="Arial" charset="0"/>
              </a:rPr>
              <a:t>Virilio</a:t>
            </a:r>
            <a:r>
              <a:rPr lang="en-US" sz="2000" dirty="0">
                <a:solidFill>
                  <a:srgbClr val="C00000"/>
                </a:solidFill>
                <a:cs typeface="Arial" charset="0"/>
              </a:rPr>
              <a:t> (1997)</a:t>
            </a:r>
          </a:p>
        </p:txBody>
      </p:sp>
      <p:pic>
        <p:nvPicPr>
          <p:cNvPr id="4" name="Picture 4"/>
          <p:cNvPicPr>
            <a:picLocks noChangeAspect="1" noChangeArrowheads="1"/>
          </p:cNvPicPr>
          <p:nvPr/>
        </p:nvPicPr>
        <p:blipFill>
          <a:blip r:embed="rId2" cstate="print"/>
          <a:srcRect/>
          <a:stretch>
            <a:fillRect/>
          </a:stretch>
        </p:blipFill>
        <p:spPr bwMode="auto">
          <a:xfrm>
            <a:off x="2286000" y="1833562"/>
            <a:ext cx="4495800" cy="3729038"/>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5824062"/>
            <a:ext cx="3481924" cy="500538"/>
          </a:xfrm>
          <a:prstGeom prst="rect">
            <a:avLst/>
          </a:prstGeom>
        </p:spPr>
      </p:pic>
    </p:spTree>
    <p:extLst>
      <p:ext uri="{BB962C8B-B14F-4D97-AF65-F5344CB8AC3E}">
        <p14:creationId xmlns:p14="http://schemas.microsoft.com/office/powerpoint/2010/main" val="3503135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nyogalleristny.files.wordpress.com/2012/08/the-metropolitan-museum-of-art.jpg"/>
          <p:cNvPicPr>
            <a:picLocks noChangeAspect="1" noChangeArrowheads="1"/>
          </p:cNvPicPr>
          <p:nvPr/>
        </p:nvPicPr>
        <p:blipFill rotWithShape="1">
          <a:blip r:embed="rId2">
            <a:extLst>
              <a:ext uri="{28A0092B-C50C-407E-A947-70E740481C1C}">
                <a14:useLocalDpi xmlns:a14="http://schemas.microsoft.com/office/drawing/2010/main" val="0"/>
              </a:ext>
            </a:extLst>
          </a:blip>
          <a:srcRect b="8659"/>
          <a:stretch/>
        </p:blipFill>
        <p:spPr bwMode="auto">
          <a:xfrm>
            <a:off x="0" y="0"/>
            <a:ext cx="91440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cstate="print"/>
          <a:srcRect l="5251" r="6750"/>
          <a:stretch>
            <a:fillRect/>
          </a:stretch>
        </p:blipFill>
        <p:spPr bwMode="auto">
          <a:xfrm>
            <a:off x="6576899" y="2819032"/>
            <a:ext cx="2567101" cy="2334360"/>
          </a:xfrm>
          <a:prstGeom prst="rect">
            <a:avLst/>
          </a:prstGeom>
          <a:noFill/>
          <a:ln w="9525">
            <a:noFill/>
            <a:miter lim="800000"/>
            <a:headEnd/>
            <a:tailEnd/>
          </a:ln>
        </p:spPr>
      </p:pic>
      <p:pic>
        <p:nvPicPr>
          <p:cNvPr id="4" name="Picture 7"/>
          <p:cNvPicPr>
            <a:picLocks noChangeAspect="1" noChangeArrowheads="1"/>
          </p:cNvPicPr>
          <p:nvPr/>
        </p:nvPicPr>
        <p:blipFill>
          <a:blip r:embed="rId4" cstate="print"/>
          <a:srcRect l="16669" r="18002"/>
          <a:stretch>
            <a:fillRect/>
          </a:stretch>
        </p:blipFill>
        <p:spPr bwMode="auto">
          <a:xfrm>
            <a:off x="3452242" y="2200481"/>
            <a:ext cx="2233496" cy="2409825"/>
          </a:xfrm>
          <a:prstGeom prst="rect">
            <a:avLst/>
          </a:prstGeom>
          <a:noFill/>
          <a:ln w="9525">
            <a:noFill/>
            <a:miter lim="800000"/>
            <a:headEnd/>
            <a:tailEnd/>
          </a:ln>
        </p:spPr>
      </p:pic>
      <p:pic>
        <p:nvPicPr>
          <p:cNvPr id="5" name="Picture 4"/>
          <p:cNvPicPr>
            <a:picLocks noChangeAspect="1" noChangeArrowheads="1"/>
          </p:cNvPicPr>
          <p:nvPr/>
        </p:nvPicPr>
        <p:blipFill>
          <a:blip r:embed="rId5" cstate="print"/>
          <a:srcRect r="1500" b="1875"/>
          <a:stretch>
            <a:fillRect/>
          </a:stretch>
        </p:blipFill>
        <p:spPr bwMode="auto">
          <a:xfrm>
            <a:off x="5759093" y="10099"/>
            <a:ext cx="2825879" cy="2252586"/>
          </a:xfrm>
          <a:prstGeom prst="rect">
            <a:avLst/>
          </a:prstGeom>
          <a:noFill/>
          <a:ln w="9525">
            <a:noFill/>
            <a:miter lim="800000"/>
            <a:headEnd/>
            <a:tailEnd/>
          </a:ln>
        </p:spPr>
      </p:pic>
      <p:pic>
        <p:nvPicPr>
          <p:cNvPr id="2" name="Picture 5"/>
          <p:cNvPicPr>
            <a:picLocks noChangeAspect="1" noChangeArrowheads="1"/>
          </p:cNvPicPr>
          <p:nvPr/>
        </p:nvPicPr>
        <p:blipFill>
          <a:blip r:embed="rId6" cstate="print"/>
          <a:srcRect l="16002" r="18002" b="6400"/>
          <a:stretch>
            <a:fillRect/>
          </a:stretch>
        </p:blipFill>
        <p:spPr bwMode="auto">
          <a:xfrm>
            <a:off x="0" y="0"/>
            <a:ext cx="2514600" cy="2228941"/>
          </a:xfrm>
          <a:prstGeom prst="rect">
            <a:avLst/>
          </a:prstGeom>
          <a:noFill/>
          <a:ln w="9525">
            <a:noFill/>
            <a:miter lim="800000"/>
            <a:headEnd/>
            <a:tailEnd/>
          </a:ln>
        </p:spPr>
      </p:pic>
      <p:sp>
        <p:nvSpPr>
          <p:cNvPr id="7" name="TextBox 6"/>
          <p:cNvSpPr txBox="1"/>
          <p:nvPr/>
        </p:nvSpPr>
        <p:spPr>
          <a:xfrm>
            <a:off x="2819400" y="152400"/>
            <a:ext cx="2743200" cy="830997"/>
          </a:xfrm>
          <a:prstGeom prst="rect">
            <a:avLst/>
          </a:prstGeom>
          <a:noFill/>
        </p:spPr>
        <p:txBody>
          <a:bodyPr wrap="square" rtlCol="0">
            <a:spAutoFit/>
          </a:bodyPr>
          <a:lstStyle/>
          <a:p>
            <a:r>
              <a:rPr lang="en-US" sz="2400" b="1" dirty="0" smtClean="0"/>
              <a:t>MUSEUM SPACES</a:t>
            </a:r>
            <a:endParaRPr lang="en-US" sz="2400" b="1" dirty="0"/>
          </a:p>
        </p:txBody>
      </p:sp>
      <p:pic>
        <p:nvPicPr>
          <p:cNvPr id="9" name="Picture 5" descr="transit4"/>
          <p:cNvPicPr>
            <a:picLocks noChangeAspect="1" noChangeArrowheads="1"/>
          </p:cNvPicPr>
          <p:nvPr/>
        </p:nvPicPr>
        <p:blipFill>
          <a:blip r:embed="rId7" cstate="print"/>
          <a:srcRect/>
          <a:stretch>
            <a:fillRect/>
          </a:stretch>
        </p:blipFill>
        <p:spPr bwMode="auto">
          <a:xfrm>
            <a:off x="152400" y="2819032"/>
            <a:ext cx="2584464" cy="2362200"/>
          </a:xfrm>
          <a:prstGeom prst="rect">
            <a:avLst/>
          </a:prstGeom>
          <a:noFill/>
          <a:ln w="9525">
            <a:noFill/>
            <a:miter lim="800000"/>
            <a:headEnd/>
            <a:tailEnd/>
          </a:ln>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0200" y="5824062"/>
            <a:ext cx="3481924" cy="500538"/>
          </a:xfrm>
          <a:prstGeom prst="rect">
            <a:avLst/>
          </a:prstGeom>
        </p:spPr>
      </p:pic>
    </p:spTree>
    <p:extLst>
      <p:ext uri="{BB962C8B-B14F-4D97-AF65-F5344CB8AC3E}">
        <p14:creationId xmlns:p14="http://schemas.microsoft.com/office/powerpoint/2010/main" val="3316968903"/>
      </p:ext>
    </p:extLst>
  </p:cSld>
  <p:clrMapOvr>
    <a:masterClrMapping/>
  </p:clrMapOvr>
</p:sld>
</file>

<file path=ppt/theme/theme1.xml><?xml version="1.0" encoding="utf-8"?>
<a:theme xmlns:a="http://schemas.openxmlformats.org/drawingml/2006/main" name="Office Theme">
  <a:themeElements>
    <a:clrScheme name="Custom 23">
      <a:dk1>
        <a:srgbClr val="99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ocialWork_R1">
  <a:themeElements>
    <a:clrScheme name="Custom 28">
      <a:dk1>
        <a:srgbClr val="990000"/>
      </a:dk1>
      <a:lt1>
        <a:srgbClr val="FFCC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1060</TotalTime>
  <Words>646</Words>
  <Application>Microsoft Office PowerPoint</Application>
  <PresentationFormat>On-screen Show (4:3)</PresentationFormat>
  <Paragraphs>75</Paragraphs>
  <Slides>13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Times New Roman</vt:lpstr>
      <vt:lpstr>Office Theme</vt:lpstr>
      <vt:lpstr>SocialWork_R1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Challenges for the Profession of Social Work</dc:title>
  <dc:creator>Michele Clark</dc:creator>
  <cp:lastModifiedBy>Susana Bautista</cp:lastModifiedBy>
  <cp:revision>77</cp:revision>
  <dcterms:created xsi:type="dcterms:W3CDTF">2013-03-25T17:45:04Z</dcterms:created>
  <dcterms:modified xsi:type="dcterms:W3CDTF">2014-07-10T18:17:52Z</dcterms:modified>
</cp:coreProperties>
</file>